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27"/>
  </p:notesMasterIdLst>
  <p:sldIdLst>
    <p:sldId id="256" r:id="rId2"/>
    <p:sldId id="326" r:id="rId3"/>
    <p:sldId id="311" r:id="rId4"/>
    <p:sldId id="259" r:id="rId5"/>
    <p:sldId id="261" r:id="rId6"/>
    <p:sldId id="308" r:id="rId7"/>
    <p:sldId id="309" r:id="rId8"/>
    <p:sldId id="258" r:id="rId9"/>
    <p:sldId id="327" r:id="rId10"/>
    <p:sldId id="322" r:id="rId11"/>
    <p:sldId id="325" r:id="rId12"/>
    <p:sldId id="328" r:id="rId13"/>
    <p:sldId id="324" r:id="rId14"/>
    <p:sldId id="317" r:id="rId15"/>
    <p:sldId id="318" r:id="rId16"/>
    <p:sldId id="319" r:id="rId17"/>
    <p:sldId id="313" r:id="rId18"/>
    <p:sldId id="333" r:id="rId19"/>
    <p:sldId id="329" r:id="rId20"/>
    <p:sldId id="330" r:id="rId21"/>
    <p:sldId id="331" r:id="rId22"/>
    <p:sldId id="336" r:id="rId23"/>
    <p:sldId id="332" r:id="rId24"/>
    <p:sldId id="334" r:id="rId25"/>
    <p:sldId id="337" r:id="rId2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8"/>
    </p:embeddedFont>
    <p:embeddedFont>
      <p:font typeface="Fira Sans" panose="020B0503050000020004" pitchFamily="3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Presentation" id="{0198631E-0E8F-4789-9F23-B2072F4B8B81}">
          <p14:sldIdLst>
            <p14:sldId id="256"/>
            <p14:sldId id="326"/>
            <p14:sldId id="311"/>
            <p14:sldId id="259"/>
            <p14:sldId id="261"/>
            <p14:sldId id="308"/>
            <p14:sldId id="309"/>
            <p14:sldId id="258"/>
            <p14:sldId id="327"/>
            <p14:sldId id="322"/>
            <p14:sldId id="325"/>
            <p14:sldId id="328"/>
            <p14:sldId id="324"/>
            <p14:sldId id="317"/>
            <p14:sldId id="318"/>
          </p14:sldIdLst>
        </p14:section>
        <p14:section name="Additional" id="{DC8C3909-208F-4D10-A5B2-74920C519D02}">
          <p14:sldIdLst>
            <p14:sldId id="319"/>
            <p14:sldId id="313"/>
            <p14:sldId id="333"/>
            <p14:sldId id="329"/>
            <p14:sldId id="330"/>
            <p14:sldId id="331"/>
            <p14:sldId id="336"/>
            <p14:sldId id="332"/>
            <p14:sldId id="334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44786DC-96BB-6633-5413-0C1BB73330E4}" name="Pooja Udayanjali Kannuri" initials="PUK" userId="S::pkannuri@purdue.edu::707721dc-ee37-495a-86c4-acec82b0b53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C92727"/>
    <a:srgbClr val="F4EEE9"/>
    <a:srgbClr val="EDA5A5"/>
    <a:srgbClr val="2C2C2C"/>
    <a:srgbClr val="A6A6A6"/>
    <a:srgbClr val="7F7F7F"/>
    <a:srgbClr val="EDE3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D3F33C-4436-4111-8957-B740C69EF846}">
  <a:tblStyle styleId="{79D3F33C-4436-4111-8957-B740C69EF8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5035" autoAdjust="0"/>
  </p:normalViewPr>
  <p:slideViewPr>
    <p:cSldViewPr snapToGrid="0">
      <p:cViewPr varScale="1">
        <p:scale>
          <a:sx n="104" d="100"/>
          <a:sy n="104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Frequency</c:v>
                </c:pt>
              </c:strCache>
            </c:strRef>
          </c:tx>
          <c:spPr>
            <a:solidFill>
              <a:srgbClr val="C92727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0 - 10</c:v>
                </c:pt>
                <c:pt idx="1">
                  <c:v>10 - 20</c:v>
                </c:pt>
                <c:pt idx="2">
                  <c:v>20 - 30</c:v>
                </c:pt>
                <c:pt idx="3">
                  <c:v>30 - 40</c:v>
                </c:pt>
                <c:pt idx="4">
                  <c:v>40 - 50</c:v>
                </c:pt>
                <c:pt idx="5">
                  <c:v>50 - 60</c:v>
                </c:pt>
                <c:pt idx="6">
                  <c:v>60 - 70</c:v>
                </c:pt>
                <c:pt idx="7">
                  <c:v>70 - 80</c:v>
                </c:pt>
                <c:pt idx="8">
                  <c:v>80 - 90</c:v>
                </c:pt>
                <c:pt idx="9">
                  <c:v>90 - 100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110</c:v>
                </c:pt>
                <c:pt idx="1">
                  <c:v>113</c:v>
                </c:pt>
                <c:pt idx="2">
                  <c:v>0</c:v>
                </c:pt>
                <c:pt idx="3">
                  <c:v>3</c:v>
                </c:pt>
                <c:pt idx="4">
                  <c:v>165</c:v>
                </c:pt>
                <c:pt idx="5">
                  <c:v>23</c:v>
                </c:pt>
                <c:pt idx="6">
                  <c:v>496</c:v>
                </c:pt>
                <c:pt idx="7">
                  <c:v>717</c:v>
                </c:pt>
                <c:pt idx="8">
                  <c:v>4719</c:v>
                </c:pt>
                <c:pt idx="9">
                  <c:v>45358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89-4E2E-96C5-68A68809F34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0552511"/>
        <c:axId val="1370874159"/>
      </c:barChart>
      <c:catAx>
        <c:axId val="5105525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b="1"/>
                  <a:t>Overall Guest Ratings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0874159"/>
        <c:crosses val="autoZero"/>
        <c:auto val="1"/>
        <c:lblAlgn val="ctr"/>
        <c:lblOffset val="100"/>
        <c:noMultiLvlLbl val="0"/>
      </c:catAx>
      <c:valAx>
        <c:axId val="137087415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b="1"/>
                  <a:t>Number</a:t>
                </a:r>
                <a:r>
                  <a:rPr lang="en-US" sz="900" b="1" baseline="0"/>
                  <a:t> of Properties</a:t>
                </a:r>
                <a:endParaRPr lang="en-US" sz="9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5525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4EEE9"/>
    </a:solidFill>
    <a:ln w="3175">
      <a:solidFill>
        <a:schemeClr val="tx1">
          <a:lumMod val="25000"/>
          <a:lumOff val="75000"/>
        </a:schemeClr>
      </a:solidFill>
    </a:ln>
    <a:effectLst>
      <a:outerShdw blurRad="50800" dist="38100" algn="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131dec4872e_5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131dec4872e_5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676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lnSpc>
                <a:spcPct val="107000"/>
              </a:lnSpc>
              <a:spcAft>
                <a:spcPts val="800"/>
              </a:spcAft>
              <a:buNone/>
            </a:pPr>
            <a:endParaRPr lang="en-IN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441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854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131dec4872e_5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131dec4872e_5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100" dirty="0">
              <a:solidFill>
                <a:srgbClr val="374151"/>
              </a:solidFill>
              <a:latin typeface="Fira Sans" panose="020B05030500000200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2204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19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627729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041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11621753f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11621753f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915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89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11621753f2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11621753f2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11629f8e37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11629f8e37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131dec4872e_5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" name="Google Shape;2582;g131dec4872e_5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6824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131dec4872e_5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" name="Google Shape;2582;g131dec4872e_5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3267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11621753f2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11621753f2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11621753f28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11621753f28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5601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006950"/>
            <a:ext cx="4830600" cy="24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72785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24"/>
          <p:cNvSpPr txBox="1">
            <a:spLocks noGrp="1"/>
          </p:cNvSpPr>
          <p:nvPr>
            <p:ph type="subTitle" idx="1"/>
          </p:nvPr>
        </p:nvSpPr>
        <p:spPr>
          <a:xfrm>
            <a:off x="1151799" y="1201375"/>
            <a:ext cx="7277100" cy="38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4"/>
          <p:cNvSpPr txBox="1">
            <a:spLocks noGrp="1"/>
          </p:cNvSpPr>
          <p:nvPr>
            <p:ph type="subTitle" idx="2"/>
          </p:nvPr>
        </p:nvSpPr>
        <p:spPr>
          <a:xfrm>
            <a:off x="1151791" y="1591123"/>
            <a:ext cx="72771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24"/>
          <p:cNvSpPr txBox="1">
            <a:spLocks noGrp="1"/>
          </p:cNvSpPr>
          <p:nvPr>
            <p:ph type="subTitle" idx="3"/>
          </p:nvPr>
        </p:nvSpPr>
        <p:spPr>
          <a:xfrm>
            <a:off x="1151820" y="2759361"/>
            <a:ext cx="72771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24"/>
          <p:cNvSpPr txBox="1">
            <a:spLocks noGrp="1"/>
          </p:cNvSpPr>
          <p:nvPr>
            <p:ph type="subTitle" idx="4"/>
          </p:nvPr>
        </p:nvSpPr>
        <p:spPr>
          <a:xfrm>
            <a:off x="1151675" y="3927600"/>
            <a:ext cx="7277100" cy="6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24"/>
          <p:cNvSpPr txBox="1">
            <a:spLocks noGrp="1"/>
          </p:cNvSpPr>
          <p:nvPr>
            <p:ph type="subTitle" idx="5"/>
          </p:nvPr>
        </p:nvSpPr>
        <p:spPr>
          <a:xfrm>
            <a:off x="1151799" y="2369675"/>
            <a:ext cx="7277100" cy="38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53" name="Google Shape;853;p24"/>
          <p:cNvSpPr txBox="1">
            <a:spLocks noGrp="1"/>
          </p:cNvSpPr>
          <p:nvPr>
            <p:ph type="subTitle" idx="6"/>
          </p:nvPr>
        </p:nvSpPr>
        <p:spPr>
          <a:xfrm>
            <a:off x="1151675" y="3538051"/>
            <a:ext cx="7277100" cy="38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1383369" y="2053275"/>
            <a:ext cx="26457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5114931" y="2835875"/>
            <a:ext cx="2645700" cy="5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1383369" y="2580375"/>
            <a:ext cx="26457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5114931" y="3362975"/>
            <a:ext cx="26457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1150300" y="1483925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1150300" y="2519963"/>
            <a:ext cx="4661100" cy="11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 hasCustomPrompt="1"/>
          </p:nvPr>
        </p:nvSpPr>
        <p:spPr>
          <a:xfrm>
            <a:off x="717550" y="12828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717550" y="22571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" hasCustomPrompt="1"/>
          </p:nvPr>
        </p:nvSpPr>
        <p:spPr>
          <a:xfrm>
            <a:off x="3403800" y="12828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3"/>
          </p:nvPr>
        </p:nvSpPr>
        <p:spPr>
          <a:xfrm>
            <a:off x="3403800" y="22571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4" hasCustomPrompt="1"/>
          </p:nvPr>
        </p:nvSpPr>
        <p:spPr>
          <a:xfrm>
            <a:off x="6090050" y="12828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5"/>
          </p:nvPr>
        </p:nvSpPr>
        <p:spPr>
          <a:xfrm>
            <a:off x="6090050" y="22571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6" hasCustomPrompt="1"/>
          </p:nvPr>
        </p:nvSpPr>
        <p:spPr>
          <a:xfrm>
            <a:off x="717550" y="31006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7"/>
          </p:nvPr>
        </p:nvSpPr>
        <p:spPr>
          <a:xfrm>
            <a:off x="717550" y="4067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8" hasCustomPrompt="1"/>
          </p:nvPr>
        </p:nvSpPr>
        <p:spPr>
          <a:xfrm>
            <a:off x="3403800" y="31006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9"/>
          </p:nvPr>
        </p:nvSpPr>
        <p:spPr>
          <a:xfrm>
            <a:off x="3403800" y="4067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13" hasCustomPrompt="1"/>
          </p:nvPr>
        </p:nvSpPr>
        <p:spPr>
          <a:xfrm>
            <a:off x="6090050" y="3100650"/>
            <a:ext cx="1275300" cy="4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4"/>
          </p:nvPr>
        </p:nvSpPr>
        <p:spPr>
          <a:xfrm>
            <a:off x="6090050" y="40679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6"/>
          </p:nvPr>
        </p:nvSpPr>
        <p:spPr>
          <a:xfrm>
            <a:off x="717550" y="187707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7"/>
          </p:nvPr>
        </p:nvSpPr>
        <p:spPr>
          <a:xfrm>
            <a:off x="3403800" y="187707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8"/>
          </p:nvPr>
        </p:nvSpPr>
        <p:spPr>
          <a:xfrm>
            <a:off x="6090050" y="187707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9"/>
          </p:nvPr>
        </p:nvSpPr>
        <p:spPr>
          <a:xfrm>
            <a:off x="717550" y="368312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20"/>
          </p:nvPr>
        </p:nvSpPr>
        <p:spPr>
          <a:xfrm>
            <a:off x="3403800" y="368312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21"/>
          </p:nvPr>
        </p:nvSpPr>
        <p:spPr>
          <a:xfrm>
            <a:off x="6090050" y="3683125"/>
            <a:ext cx="2336400" cy="38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20"/>
          <p:cNvSpPr txBox="1">
            <a:spLocks noGrp="1"/>
          </p:cNvSpPr>
          <p:nvPr>
            <p:ph type="body" idx="1"/>
          </p:nvPr>
        </p:nvSpPr>
        <p:spPr>
          <a:xfrm>
            <a:off x="720000" y="1192100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3"/>
          <p:cNvSpPr txBox="1">
            <a:spLocks noGrp="1"/>
          </p:cNvSpPr>
          <p:nvPr>
            <p:ph type="subTitle" idx="1"/>
          </p:nvPr>
        </p:nvSpPr>
        <p:spPr>
          <a:xfrm>
            <a:off x="720000" y="2184925"/>
            <a:ext cx="2336400" cy="418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6" name="Google Shape;636;p23"/>
          <p:cNvSpPr txBox="1">
            <a:spLocks noGrp="1"/>
          </p:cNvSpPr>
          <p:nvPr>
            <p:ph type="subTitle" idx="2"/>
          </p:nvPr>
        </p:nvSpPr>
        <p:spPr>
          <a:xfrm>
            <a:off x="720000" y="2603359"/>
            <a:ext cx="23364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23"/>
          <p:cNvSpPr txBox="1">
            <a:spLocks noGrp="1"/>
          </p:cNvSpPr>
          <p:nvPr>
            <p:ph type="subTitle" idx="3"/>
          </p:nvPr>
        </p:nvSpPr>
        <p:spPr>
          <a:xfrm>
            <a:off x="3403800" y="2984359"/>
            <a:ext cx="23364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23"/>
          <p:cNvSpPr txBox="1">
            <a:spLocks noGrp="1"/>
          </p:cNvSpPr>
          <p:nvPr>
            <p:ph type="subTitle" idx="4"/>
          </p:nvPr>
        </p:nvSpPr>
        <p:spPr>
          <a:xfrm>
            <a:off x="6087600" y="3365359"/>
            <a:ext cx="23364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23"/>
          <p:cNvSpPr txBox="1">
            <a:spLocks noGrp="1"/>
          </p:cNvSpPr>
          <p:nvPr>
            <p:ph type="subTitle" idx="5"/>
          </p:nvPr>
        </p:nvSpPr>
        <p:spPr>
          <a:xfrm>
            <a:off x="3403800" y="2565925"/>
            <a:ext cx="2336400" cy="418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0" name="Google Shape;640;p23"/>
          <p:cNvSpPr txBox="1">
            <a:spLocks noGrp="1"/>
          </p:cNvSpPr>
          <p:nvPr>
            <p:ph type="subTitle" idx="6"/>
          </p:nvPr>
        </p:nvSpPr>
        <p:spPr>
          <a:xfrm>
            <a:off x="6087600" y="2946925"/>
            <a:ext cx="2336400" cy="418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1" name="Google Shape;641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ira Sans"/>
              <a:buNone/>
              <a:defRPr sz="32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5" r:id="rId4"/>
    <p:sldLayoutId id="2147483659" r:id="rId5"/>
    <p:sldLayoutId id="2147483660" r:id="rId6"/>
    <p:sldLayoutId id="2147483662" r:id="rId7"/>
    <p:sldLayoutId id="2147483666" r:id="rId8"/>
    <p:sldLayoutId id="2147483669" r:id="rId9"/>
    <p:sldLayoutId id="2147483670" r:id="rId10"/>
    <p:sldLayoutId id="2147483675" r:id="rId11"/>
    <p:sldLayoutId id="214748367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sterhost.ca/airbnb-profitability-houston/#:~:text=The%20Houston%20Airbnb%20market%20manifests,Max%20Daily%20Rate%20reaches%20%24204" TargetMode="External"/><Relationship Id="rId7" Type="http://schemas.openxmlformats.org/officeDocument/2006/relationships/hyperlink" Target="https://scholar.google.com/citations?view_op=view_citation&amp;hl=en&amp;user=O0YpdN8AAAAJ&amp;citation_for_view=O0YpdN8AAAAJ:R3hNpaxXUhUC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hat.openai.com/c/07fc29e3-284a-4d9b-bc8f-ecd0b69114de" TargetMode="External"/><Relationship Id="rId5" Type="http://schemas.openxmlformats.org/officeDocument/2006/relationships/hyperlink" Target="https://chat.openai.com/share/91c12a67-1726-4d4b-bb93-3ec6f0ebc691" TargetMode="External"/><Relationship Id="rId4" Type="http://schemas.openxmlformats.org/officeDocument/2006/relationships/hyperlink" Target="https://www.mashvisor.com/blog/airbnb-houston/https:/www.hostyapp.com/why-airbnb-in-houston-is-a-great-investment-short-review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34"/>
          <p:cNvSpPr/>
          <p:nvPr/>
        </p:nvSpPr>
        <p:spPr>
          <a:xfrm rot="5400000">
            <a:off x="2360504" y="289774"/>
            <a:ext cx="560400" cy="5336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4"/>
          <p:cNvSpPr txBox="1">
            <a:spLocks noGrp="1"/>
          </p:cNvSpPr>
          <p:nvPr>
            <p:ph type="ctrTitle"/>
          </p:nvPr>
        </p:nvSpPr>
        <p:spPr>
          <a:xfrm>
            <a:off x="674165" y="320433"/>
            <a:ext cx="6065942" cy="2117138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r>
              <a:rPr lang="en-US" sz="2400"/>
              <a:t>MGMT 683: IT </a:t>
            </a:r>
            <a:r>
              <a:rPr lang="en-US" sz="2400" err="1"/>
              <a:t>Innov</a:t>
            </a:r>
            <a:r>
              <a:rPr lang="en-US" sz="2400"/>
              <a:t> And Comp Advantage</a:t>
            </a:r>
            <a:br>
              <a:rPr lang="en-US" sz="2400"/>
            </a:br>
            <a:br>
              <a:rPr lang="en-US" sz="3800"/>
            </a:br>
            <a:r>
              <a:rPr lang="en-US" sz="4000">
                <a:solidFill>
                  <a:schemeClr val="dk1"/>
                </a:solidFill>
              </a:rPr>
              <a:t>Capitalizing on Houston's </a:t>
            </a:r>
            <a:r>
              <a:rPr lang="en-US" sz="4000" err="1">
                <a:solidFill>
                  <a:schemeClr val="dk1"/>
                </a:solidFill>
              </a:rPr>
              <a:t>AirBnb</a:t>
            </a:r>
            <a:r>
              <a:rPr lang="en-US" sz="4000">
                <a:solidFill>
                  <a:schemeClr val="dk1"/>
                </a:solidFill>
              </a:rPr>
              <a:t> momentum</a:t>
            </a:r>
          </a:p>
        </p:txBody>
      </p:sp>
      <p:sp>
        <p:nvSpPr>
          <p:cNvPr id="1135" name="Google Shape;1135;p34"/>
          <p:cNvSpPr txBox="1">
            <a:spLocks noGrp="1"/>
          </p:cNvSpPr>
          <p:nvPr>
            <p:ph type="subTitle" idx="1"/>
          </p:nvPr>
        </p:nvSpPr>
        <p:spPr>
          <a:xfrm>
            <a:off x="706633" y="2762642"/>
            <a:ext cx="4359000" cy="409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indent="0"/>
            <a:r>
              <a:rPr lang="en" sz="2400" b="1">
                <a:solidFill>
                  <a:schemeClr val="lt1"/>
                </a:solidFill>
              </a:rPr>
              <a:t>Team 22</a:t>
            </a:r>
            <a:endParaRPr lang="en-US" sz="2400" b="1"/>
          </a:p>
        </p:txBody>
      </p:sp>
      <p:grpSp>
        <p:nvGrpSpPr>
          <p:cNvPr id="1136" name="Google Shape;1136;p34"/>
          <p:cNvGrpSpPr/>
          <p:nvPr/>
        </p:nvGrpSpPr>
        <p:grpSpPr>
          <a:xfrm>
            <a:off x="6690918" y="1220123"/>
            <a:ext cx="2162413" cy="2953851"/>
            <a:chOff x="1804475" y="1192725"/>
            <a:chExt cx="823200" cy="1082625"/>
          </a:xfrm>
        </p:grpSpPr>
        <p:sp>
          <p:nvSpPr>
            <p:cNvPr id="1137" name="Google Shape;1137;p34"/>
            <p:cNvSpPr/>
            <p:nvPr/>
          </p:nvSpPr>
          <p:spPr>
            <a:xfrm>
              <a:off x="1898050" y="1963325"/>
              <a:ext cx="542825" cy="311875"/>
            </a:xfrm>
            <a:custGeom>
              <a:avLst/>
              <a:gdLst/>
              <a:ahLst/>
              <a:cxnLst/>
              <a:rect l="l" t="t" r="r" b="b"/>
              <a:pathLst>
                <a:path w="21713" h="12475" extrusionOk="0">
                  <a:moveTo>
                    <a:pt x="7733" y="1"/>
                  </a:moveTo>
                  <a:cubicBezTo>
                    <a:pt x="7531" y="1"/>
                    <a:pt x="7328" y="48"/>
                    <a:pt x="7141" y="144"/>
                  </a:cubicBezTo>
                  <a:lnTo>
                    <a:pt x="325" y="4105"/>
                  </a:lnTo>
                  <a:cubicBezTo>
                    <a:pt x="0" y="4296"/>
                    <a:pt x="0" y="4599"/>
                    <a:pt x="332" y="4789"/>
                  </a:cubicBezTo>
                  <a:lnTo>
                    <a:pt x="13380" y="12332"/>
                  </a:lnTo>
                  <a:cubicBezTo>
                    <a:pt x="13563" y="12427"/>
                    <a:pt x="13766" y="12474"/>
                    <a:pt x="13969" y="12474"/>
                  </a:cubicBezTo>
                  <a:cubicBezTo>
                    <a:pt x="14173" y="12474"/>
                    <a:pt x="14377" y="12427"/>
                    <a:pt x="14564" y="12332"/>
                  </a:cubicBezTo>
                  <a:lnTo>
                    <a:pt x="21381" y="8370"/>
                  </a:lnTo>
                  <a:cubicBezTo>
                    <a:pt x="21712" y="8180"/>
                    <a:pt x="21712" y="7870"/>
                    <a:pt x="21381" y="7679"/>
                  </a:cubicBezTo>
                  <a:lnTo>
                    <a:pt x="8325" y="144"/>
                  </a:lnTo>
                  <a:cubicBezTo>
                    <a:pt x="8139" y="48"/>
                    <a:pt x="7936" y="1"/>
                    <a:pt x="7733" y="1"/>
                  </a:cubicBezTo>
                  <a:close/>
                </a:path>
              </a:pathLst>
            </a:custGeom>
            <a:solidFill>
              <a:srgbClr val="1E1B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1899800" y="1963150"/>
              <a:ext cx="539300" cy="312200"/>
            </a:xfrm>
            <a:custGeom>
              <a:avLst/>
              <a:gdLst/>
              <a:ahLst/>
              <a:cxnLst/>
              <a:rect l="l" t="t" r="r" b="b"/>
              <a:pathLst>
                <a:path w="21572" h="12488" extrusionOk="0">
                  <a:moveTo>
                    <a:pt x="7702" y="23"/>
                  </a:moveTo>
                  <a:cubicBezTo>
                    <a:pt x="7893" y="23"/>
                    <a:pt x="8083" y="72"/>
                    <a:pt x="8248" y="158"/>
                  </a:cubicBezTo>
                  <a:lnTo>
                    <a:pt x="21304" y="7693"/>
                  </a:lnTo>
                  <a:cubicBezTo>
                    <a:pt x="21459" y="7785"/>
                    <a:pt x="21543" y="7905"/>
                    <a:pt x="21543" y="8032"/>
                  </a:cubicBezTo>
                  <a:cubicBezTo>
                    <a:pt x="21543" y="8159"/>
                    <a:pt x="21459" y="8278"/>
                    <a:pt x="21304" y="8363"/>
                  </a:cubicBezTo>
                  <a:lnTo>
                    <a:pt x="14494" y="12325"/>
                  </a:lnTo>
                  <a:cubicBezTo>
                    <a:pt x="14307" y="12420"/>
                    <a:pt x="14105" y="12467"/>
                    <a:pt x="13903" y="12467"/>
                  </a:cubicBezTo>
                  <a:cubicBezTo>
                    <a:pt x="13701" y="12467"/>
                    <a:pt x="13500" y="12420"/>
                    <a:pt x="13317" y="12325"/>
                  </a:cubicBezTo>
                  <a:lnTo>
                    <a:pt x="262" y="4789"/>
                  </a:lnTo>
                  <a:cubicBezTo>
                    <a:pt x="106" y="4697"/>
                    <a:pt x="22" y="4577"/>
                    <a:pt x="22" y="4451"/>
                  </a:cubicBezTo>
                  <a:cubicBezTo>
                    <a:pt x="22" y="4331"/>
                    <a:pt x="106" y="4211"/>
                    <a:pt x="262" y="4119"/>
                  </a:cubicBezTo>
                  <a:lnTo>
                    <a:pt x="7078" y="165"/>
                  </a:lnTo>
                  <a:cubicBezTo>
                    <a:pt x="7243" y="72"/>
                    <a:pt x="7433" y="23"/>
                    <a:pt x="7625" y="23"/>
                  </a:cubicBezTo>
                  <a:cubicBezTo>
                    <a:pt x="7638" y="23"/>
                    <a:pt x="7651" y="23"/>
                    <a:pt x="7663" y="24"/>
                  </a:cubicBezTo>
                  <a:cubicBezTo>
                    <a:pt x="7676" y="23"/>
                    <a:pt x="7689" y="23"/>
                    <a:pt x="7702" y="23"/>
                  </a:cubicBezTo>
                  <a:close/>
                  <a:moveTo>
                    <a:pt x="7661" y="1"/>
                  </a:moveTo>
                  <a:cubicBezTo>
                    <a:pt x="7455" y="1"/>
                    <a:pt x="7251" y="48"/>
                    <a:pt x="7064" y="143"/>
                  </a:cubicBezTo>
                  <a:lnTo>
                    <a:pt x="247" y="4105"/>
                  </a:lnTo>
                  <a:cubicBezTo>
                    <a:pt x="85" y="4197"/>
                    <a:pt x="1" y="4324"/>
                    <a:pt x="1" y="4458"/>
                  </a:cubicBezTo>
                  <a:cubicBezTo>
                    <a:pt x="1" y="4585"/>
                    <a:pt x="92" y="4711"/>
                    <a:pt x="255" y="4810"/>
                  </a:cubicBezTo>
                  <a:lnTo>
                    <a:pt x="13303" y="12346"/>
                  </a:lnTo>
                  <a:cubicBezTo>
                    <a:pt x="13481" y="12438"/>
                    <a:pt x="13672" y="12487"/>
                    <a:pt x="13869" y="12487"/>
                  </a:cubicBezTo>
                  <a:cubicBezTo>
                    <a:pt x="13882" y="12487"/>
                    <a:pt x="13896" y="12487"/>
                    <a:pt x="13909" y="12487"/>
                  </a:cubicBezTo>
                  <a:cubicBezTo>
                    <a:pt x="13922" y="12487"/>
                    <a:pt x="13935" y="12487"/>
                    <a:pt x="13947" y="12487"/>
                  </a:cubicBezTo>
                  <a:cubicBezTo>
                    <a:pt x="14139" y="12487"/>
                    <a:pt x="14329" y="12438"/>
                    <a:pt x="14501" y="12346"/>
                  </a:cubicBezTo>
                  <a:lnTo>
                    <a:pt x="21318" y="8384"/>
                  </a:lnTo>
                  <a:cubicBezTo>
                    <a:pt x="21480" y="8292"/>
                    <a:pt x="21572" y="8166"/>
                    <a:pt x="21572" y="8032"/>
                  </a:cubicBezTo>
                  <a:cubicBezTo>
                    <a:pt x="21572" y="7898"/>
                    <a:pt x="21480" y="7771"/>
                    <a:pt x="21318" y="7679"/>
                  </a:cubicBezTo>
                  <a:lnTo>
                    <a:pt x="8263" y="143"/>
                  </a:lnTo>
                  <a:cubicBezTo>
                    <a:pt x="8072" y="48"/>
                    <a:pt x="7866" y="1"/>
                    <a:pt x="7661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1997275" y="1863450"/>
              <a:ext cx="344375" cy="299625"/>
            </a:xfrm>
            <a:custGeom>
              <a:avLst/>
              <a:gdLst/>
              <a:ahLst/>
              <a:cxnLst/>
              <a:rect l="l" t="t" r="r" b="b"/>
              <a:pathLst>
                <a:path w="13775" h="11985" extrusionOk="0">
                  <a:moveTo>
                    <a:pt x="5083" y="1"/>
                  </a:moveTo>
                  <a:lnTo>
                    <a:pt x="4631" y="374"/>
                  </a:lnTo>
                  <a:lnTo>
                    <a:pt x="4892" y="1573"/>
                  </a:lnTo>
                  <a:cubicBezTo>
                    <a:pt x="4899" y="1615"/>
                    <a:pt x="4906" y="1657"/>
                    <a:pt x="4913" y="1699"/>
                  </a:cubicBezTo>
                  <a:lnTo>
                    <a:pt x="4913" y="1728"/>
                  </a:lnTo>
                  <a:cubicBezTo>
                    <a:pt x="4920" y="1770"/>
                    <a:pt x="4920" y="1819"/>
                    <a:pt x="4927" y="1862"/>
                  </a:cubicBezTo>
                  <a:cubicBezTo>
                    <a:pt x="4927" y="1862"/>
                    <a:pt x="4927" y="1869"/>
                    <a:pt x="4927" y="1876"/>
                  </a:cubicBezTo>
                  <a:lnTo>
                    <a:pt x="4927" y="2003"/>
                  </a:lnTo>
                  <a:lnTo>
                    <a:pt x="4927" y="2031"/>
                  </a:lnTo>
                  <a:cubicBezTo>
                    <a:pt x="4927" y="2073"/>
                    <a:pt x="4927" y="2122"/>
                    <a:pt x="4920" y="2165"/>
                  </a:cubicBezTo>
                  <a:lnTo>
                    <a:pt x="4920" y="2193"/>
                  </a:lnTo>
                  <a:cubicBezTo>
                    <a:pt x="4920" y="2242"/>
                    <a:pt x="4913" y="2285"/>
                    <a:pt x="4906" y="2327"/>
                  </a:cubicBezTo>
                  <a:cubicBezTo>
                    <a:pt x="4906" y="2334"/>
                    <a:pt x="4906" y="2341"/>
                    <a:pt x="4906" y="2348"/>
                  </a:cubicBezTo>
                  <a:cubicBezTo>
                    <a:pt x="4899" y="2397"/>
                    <a:pt x="4892" y="2447"/>
                    <a:pt x="4885" y="2503"/>
                  </a:cubicBezTo>
                  <a:cubicBezTo>
                    <a:pt x="4885" y="2510"/>
                    <a:pt x="4878" y="2524"/>
                    <a:pt x="4878" y="2538"/>
                  </a:cubicBezTo>
                  <a:cubicBezTo>
                    <a:pt x="4871" y="2574"/>
                    <a:pt x="4864" y="2616"/>
                    <a:pt x="4857" y="2658"/>
                  </a:cubicBezTo>
                  <a:lnTo>
                    <a:pt x="4843" y="2693"/>
                  </a:lnTo>
                  <a:cubicBezTo>
                    <a:pt x="4836" y="2743"/>
                    <a:pt x="4822" y="2792"/>
                    <a:pt x="4808" y="2841"/>
                  </a:cubicBezTo>
                  <a:cubicBezTo>
                    <a:pt x="4794" y="2891"/>
                    <a:pt x="4772" y="2961"/>
                    <a:pt x="4751" y="3018"/>
                  </a:cubicBezTo>
                  <a:cubicBezTo>
                    <a:pt x="4744" y="3046"/>
                    <a:pt x="4737" y="3074"/>
                    <a:pt x="4723" y="3102"/>
                  </a:cubicBezTo>
                  <a:cubicBezTo>
                    <a:pt x="4716" y="3130"/>
                    <a:pt x="4702" y="3159"/>
                    <a:pt x="4695" y="3187"/>
                  </a:cubicBezTo>
                  <a:cubicBezTo>
                    <a:pt x="4674" y="3243"/>
                    <a:pt x="4645" y="3300"/>
                    <a:pt x="4624" y="3356"/>
                  </a:cubicBezTo>
                  <a:cubicBezTo>
                    <a:pt x="4603" y="3412"/>
                    <a:pt x="4575" y="3469"/>
                    <a:pt x="4547" y="3518"/>
                  </a:cubicBezTo>
                  <a:lnTo>
                    <a:pt x="4526" y="3568"/>
                  </a:lnTo>
                  <a:cubicBezTo>
                    <a:pt x="4505" y="3603"/>
                    <a:pt x="4490" y="3638"/>
                    <a:pt x="4469" y="3673"/>
                  </a:cubicBezTo>
                  <a:lnTo>
                    <a:pt x="4434" y="3737"/>
                  </a:lnTo>
                  <a:lnTo>
                    <a:pt x="4385" y="3828"/>
                  </a:lnTo>
                  <a:lnTo>
                    <a:pt x="4342" y="3892"/>
                  </a:lnTo>
                  <a:cubicBezTo>
                    <a:pt x="4321" y="3920"/>
                    <a:pt x="4307" y="3955"/>
                    <a:pt x="4286" y="3983"/>
                  </a:cubicBezTo>
                  <a:cubicBezTo>
                    <a:pt x="4265" y="4012"/>
                    <a:pt x="4258" y="4026"/>
                    <a:pt x="4244" y="4054"/>
                  </a:cubicBezTo>
                  <a:cubicBezTo>
                    <a:pt x="4215" y="4089"/>
                    <a:pt x="4187" y="4131"/>
                    <a:pt x="4159" y="4167"/>
                  </a:cubicBezTo>
                  <a:cubicBezTo>
                    <a:pt x="4131" y="4209"/>
                    <a:pt x="4103" y="4244"/>
                    <a:pt x="4067" y="4280"/>
                  </a:cubicBezTo>
                  <a:cubicBezTo>
                    <a:pt x="4039" y="4322"/>
                    <a:pt x="4004" y="4364"/>
                    <a:pt x="3969" y="4399"/>
                  </a:cubicBezTo>
                  <a:lnTo>
                    <a:pt x="3926" y="4456"/>
                  </a:lnTo>
                  <a:lnTo>
                    <a:pt x="3891" y="4491"/>
                  </a:lnTo>
                  <a:cubicBezTo>
                    <a:pt x="3863" y="4519"/>
                    <a:pt x="3842" y="4547"/>
                    <a:pt x="3814" y="4583"/>
                  </a:cubicBezTo>
                  <a:lnTo>
                    <a:pt x="3771" y="4625"/>
                  </a:lnTo>
                  <a:cubicBezTo>
                    <a:pt x="3736" y="4660"/>
                    <a:pt x="3701" y="4695"/>
                    <a:pt x="3666" y="4724"/>
                  </a:cubicBezTo>
                  <a:cubicBezTo>
                    <a:pt x="3630" y="4759"/>
                    <a:pt x="3581" y="4801"/>
                    <a:pt x="3546" y="4836"/>
                  </a:cubicBezTo>
                  <a:lnTo>
                    <a:pt x="3525" y="4851"/>
                  </a:lnTo>
                  <a:cubicBezTo>
                    <a:pt x="3482" y="4879"/>
                    <a:pt x="3447" y="4914"/>
                    <a:pt x="3405" y="4942"/>
                  </a:cubicBezTo>
                  <a:lnTo>
                    <a:pt x="3384" y="4956"/>
                  </a:lnTo>
                  <a:cubicBezTo>
                    <a:pt x="3348" y="4984"/>
                    <a:pt x="3306" y="5013"/>
                    <a:pt x="3264" y="5041"/>
                  </a:cubicBezTo>
                  <a:lnTo>
                    <a:pt x="3250" y="5055"/>
                  </a:lnTo>
                  <a:cubicBezTo>
                    <a:pt x="3207" y="5083"/>
                    <a:pt x="3158" y="5111"/>
                    <a:pt x="3123" y="5132"/>
                  </a:cubicBezTo>
                  <a:lnTo>
                    <a:pt x="0" y="6937"/>
                  </a:lnTo>
                  <a:lnTo>
                    <a:pt x="8692" y="11984"/>
                  </a:lnTo>
                  <a:lnTo>
                    <a:pt x="11815" y="10187"/>
                  </a:lnTo>
                  <a:cubicBezTo>
                    <a:pt x="11857" y="10159"/>
                    <a:pt x="11899" y="10137"/>
                    <a:pt x="11942" y="10109"/>
                  </a:cubicBezTo>
                  <a:lnTo>
                    <a:pt x="11963" y="10095"/>
                  </a:lnTo>
                  <a:cubicBezTo>
                    <a:pt x="11998" y="10067"/>
                    <a:pt x="12040" y="10039"/>
                    <a:pt x="12082" y="10011"/>
                  </a:cubicBezTo>
                  <a:lnTo>
                    <a:pt x="12104" y="9989"/>
                  </a:lnTo>
                  <a:cubicBezTo>
                    <a:pt x="12139" y="9961"/>
                    <a:pt x="12181" y="9933"/>
                    <a:pt x="12216" y="9898"/>
                  </a:cubicBezTo>
                  <a:lnTo>
                    <a:pt x="12238" y="9884"/>
                  </a:lnTo>
                  <a:cubicBezTo>
                    <a:pt x="12280" y="9848"/>
                    <a:pt x="12315" y="9813"/>
                    <a:pt x="12357" y="9778"/>
                  </a:cubicBezTo>
                  <a:lnTo>
                    <a:pt x="12435" y="9707"/>
                  </a:lnTo>
                  <a:lnTo>
                    <a:pt x="12463" y="9672"/>
                  </a:lnTo>
                  <a:lnTo>
                    <a:pt x="12505" y="9630"/>
                  </a:lnTo>
                  <a:lnTo>
                    <a:pt x="12590" y="9538"/>
                  </a:lnTo>
                  <a:lnTo>
                    <a:pt x="12625" y="9503"/>
                  </a:lnTo>
                  <a:lnTo>
                    <a:pt x="12632" y="9489"/>
                  </a:lnTo>
                  <a:lnTo>
                    <a:pt x="12668" y="9454"/>
                  </a:lnTo>
                  <a:cubicBezTo>
                    <a:pt x="12696" y="9411"/>
                    <a:pt x="12731" y="9376"/>
                    <a:pt x="12766" y="9334"/>
                  </a:cubicBezTo>
                  <a:lnTo>
                    <a:pt x="12787" y="9306"/>
                  </a:lnTo>
                  <a:cubicBezTo>
                    <a:pt x="12809" y="9277"/>
                    <a:pt x="12830" y="9249"/>
                    <a:pt x="12851" y="9221"/>
                  </a:cubicBezTo>
                  <a:cubicBezTo>
                    <a:pt x="12872" y="9186"/>
                    <a:pt x="12886" y="9172"/>
                    <a:pt x="12907" y="9144"/>
                  </a:cubicBezTo>
                  <a:lnTo>
                    <a:pt x="12935" y="9101"/>
                  </a:lnTo>
                  <a:lnTo>
                    <a:pt x="12978" y="9031"/>
                  </a:lnTo>
                  <a:lnTo>
                    <a:pt x="13006" y="8995"/>
                  </a:lnTo>
                  <a:cubicBezTo>
                    <a:pt x="13013" y="8981"/>
                    <a:pt x="13027" y="8960"/>
                    <a:pt x="13034" y="8946"/>
                  </a:cubicBezTo>
                  <a:cubicBezTo>
                    <a:pt x="13048" y="8925"/>
                    <a:pt x="13062" y="8904"/>
                    <a:pt x="13076" y="8883"/>
                  </a:cubicBezTo>
                  <a:lnTo>
                    <a:pt x="13091" y="8854"/>
                  </a:lnTo>
                  <a:cubicBezTo>
                    <a:pt x="13105" y="8833"/>
                    <a:pt x="13119" y="8805"/>
                    <a:pt x="13133" y="8784"/>
                  </a:cubicBezTo>
                  <a:lnTo>
                    <a:pt x="13161" y="8728"/>
                  </a:lnTo>
                  <a:lnTo>
                    <a:pt x="13175" y="8706"/>
                  </a:lnTo>
                  <a:cubicBezTo>
                    <a:pt x="13189" y="8678"/>
                    <a:pt x="13203" y="8643"/>
                    <a:pt x="13217" y="8622"/>
                  </a:cubicBezTo>
                  <a:lnTo>
                    <a:pt x="13246" y="8573"/>
                  </a:lnTo>
                  <a:cubicBezTo>
                    <a:pt x="13246" y="8565"/>
                    <a:pt x="13246" y="8565"/>
                    <a:pt x="13246" y="8558"/>
                  </a:cubicBezTo>
                  <a:cubicBezTo>
                    <a:pt x="13267" y="8509"/>
                    <a:pt x="13288" y="8460"/>
                    <a:pt x="13309" y="8410"/>
                  </a:cubicBezTo>
                  <a:cubicBezTo>
                    <a:pt x="13337" y="8361"/>
                    <a:pt x="13358" y="8298"/>
                    <a:pt x="13380" y="8248"/>
                  </a:cubicBezTo>
                  <a:lnTo>
                    <a:pt x="13415" y="8157"/>
                  </a:lnTo>
                  <a:cubicBezTo>
                    <a:pt x="13422" y="8128"/>
                    <a:pt x="13436" y="8100"/>
                    <a:pt x="13443" y="8072"/>
                  </a:cubicBezTo>
                  <a:cubicBezTo>
                    <a:pt x="13464" y="8009"/>
                    <a:pt x="13478" y="7952"/>
                    <a:pt x="13499" y="7889"/>
                  </a:cubicBezTo>
                  <a:cubicBezTo>
                    <a:pt x="13513" y="7832"/>
                    <a:pt x="13528" y="7790"/>
                    <a:pt x="13535" y="7741"/>
                  </a:cubicBezTo>
                  <a:lnTo>
                    <a:pt x="13542" y="7705"/>
                  </a:lnTo>
                  <a:cubicBezTo>
                    <a:pt x="13542" y="7698"/>
                    <a:pt x="13549" y="7684"/>
                    <a:pt x="13549" y="7670"/>
                  </a:cubicBezTo>
                  <a:cubicBezTo>
                    <a:pt x="13556" y="7642"/>
                    <a:pt x="13563" y="7614"/>
                    <a:pt x="13570" y="7586"/>
                  </a:cubicBezTo>
                  <a:cubicBezTo>
                    <a:pt x="13570" y="7572"/>
                    <a:pt x="13570" y="7564"/>
                    <a:pt x="13577" y="7550"/>
                  </a:cubicBezTo>
                  <a:cubicBezTo>
                    <a:pt x="13584" y="7501"/>
                    <a:pt x="13591" y="7452"/>
                    <a:pt x="13598" y="7409"/>
                  </a:cubicBezTo>
                  <a:lnTo>
                    <a:pt x="13598" y="7395"/>
                  </a:lnTo>
                  <a:cubicBezTo>
                    <a:pt x="13598" y="7388"/>
                    <a:pt x="13598" y="7381"/>
                    <a:pt x="13598" y="7374"/>
                  </a:cubicBezTo>
                  <a:cubicBezTo>
                    <a:pt x="13598" y="7332"/>
                    <a:pt x="13605" y="7283"/>
                    <a:pt x="13605" y="7247"/>
                  </a:cubicBezTo>
                  <a:lnTo>
                    <a:pt x="13605" y="7219"/>
                  </a:lnTo>
                  <a:lnTo>
                    <a:pt x="13605" y="7078"/>
                  </a:lnTo>
                  <a:lnTo>
                    <a:pt x="13626" y="7050"/>
                  </a:lnTo>
                  <a:lnTo>
                    <a:pt x="13626" y="6930"/>
                  </a:lnTo>
                  <a:cubicBezTo>
                    <a:pt x="13626" y="6923"/>
                    <a:pt x="13626" y="6916"/>
                    <a:pt x="13626" y="6909"/>
                  </a:cubicBezTo>
                  <a:cubicBezTo>
                    <a:pt x="13626" y="6867"/>
                    <a:pt x="13619" y="6824"/>
                    <a:pt x="13612" y="6782"/>
                  </a:cubicBezTo>
                  <a:cubicBezTo>
                    <a:pt x="13612" y="6768"/>
                    <a:pt x="13612" y="6761"/>
                    <a:pt x="13605" y="6754"/>
                  </a:cubicBezTo>
                  <a:cubicBezTo>
                    <a:pt x="13598" y="6704"/>
                    <a:pt x="13591" y="6662"/>
                    <a:pt x="13584" y="6627"/>
                  </a:cubicBezTo>
                  <a:lnTo>
                    <a:pt x="13323" y="5429"/>
                  </a:lnTo>
                  <a:lnTo>
                    <a:pt x="13774" y="5055"/>
                  </a:lnTo>
                  <a:lnTo>
                    <a:pt x="5083" y="1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1996725" y="1863100"/>
              <a:ext cx="345275" cy="300500"/>
            </a:xfrm>
            <a:custGeom>
              <a:avLst/>
              <a:gdLst/>
              <a:ahLst/>
              <a:cxnLst/>
              <a:rect l="l" t="t" r="r" b="b"/>
              <a:pathLst>
                <a:path w="13811" h="12020" extrusionOk="0">
                  <a:moveTo>
                    <a:pt x="5098" y="29"/>
                  </a:moveTo>
                  <a:lnTo>
                    <a:pt x="13775" y="5069"/>
                  </a:lnTo>
                  <a:lnTo>
                    <a:pt x="13331" y="5435"/>
                  </a:lnTo>
                  <a:lnTo>
                    <a:pt x="13571" y="6634"/>
                  </a:lnTo>
                  <a:cubicBezTo>
                    <a:pt x="13578" y="6676"/>
                    <a:pt x="13585" y="6711"/>
                    <a:pt x="13592" y="6768"/>
                  </a:cubicBezTo>
                  <a:cubicBezTo>
                    <a:pt x="13592" y="6775"/>
                    <a:pt x="13592" y="6782"/>
                    <a:pt x="13592" y="6796"/>
                  </a:cubicBezTo>
                  <a:cubicBezTo>
                    <a:pt x="13599" y="6838"/>
                    <a:pt x="13606" y="6881"/>
                    <a:pt x="13606" y="6923"/>
                  </a:cubicBezTo>
                  <a:lnTo>
                    <a:pt x="13606" y="6930"/>
                  </a:lnTo>
                  <a:lnTo>
                    <a:pt x="13606" y="6944"/>
                  </a:lnTo>
                  <a:lnTo>
                    <a:pt x="13606" y="7064"/>
                  </a:lnTo>
                  <a:lnTo>
                    <a:pt x="13606" y="7092"/>
                  </a:lnTo>
                  <a:lnTo>
                    <a:pt x="13606" y="7233"/>
                  </a:lnTo>
                  <a:lnTo>
                    <a:pt x="13606" y="7247"/>
                  </a:lnTo>
                  <a:lnTo>
                    <a:pt x="13606" y="7261"/>
                  </a:lnTo>
                  <a:cubicBezTo>
                    <a:pt x="13606" y="7297"/>
                    <a:pt x="13599" y="7346"/>
                    <a:pt x="13592" y="7388"/>
                  </a:cubicBezTo>
                  <a:lnTo>
                    <a:pt x="13592" y="7395"/>
                  </a:lnTo>
                  <a:lnTo>
                    <a:pt x="13592" y="7409"/>
                  </a:lnTo>
                  <a:lnTo>
                    <a:pt x="13592" y="7423"/>
                  </a:lnTo>
                  <a:cubicBezTo>
                    <a:pt x="13592" y="7466"/>
                    <a:pt x="13585" y="7508"/>
                    <a:pt x="13571" y="7564"/>
                  </a:cubicBezTo>
                  <a:lnTo>
                    <a:pt x="13571" y="7578"/>
                  </a:lnTo>
                  <a:lnTo>
                    <a:pt x="13571" y="7600"/>
                  </a:lnTo>
                  <a:lnTo>
                    <a:pt x="13571" y="7614"/>
                  </a:lnTo>
                  <a:cubicBezTo>
                    <a:pt x="13571" y="7635"/>
                    <a:pt x="13564" y="7663"/>
                    <a:pt x="13564" y="7684"/>
                  </a:cubicBezTo>
                  <a:lnTo>
                    <a:pt x="13557" y="7705"/>
                  </a:lnTo>
                  <a:lnTo>
                    <a:pt x="13557" y="7719"/>
                  </a:lnTo>
                  <a:cubicBezTo>
                    <a:pt x="13550" y="7734"/>
                    <a:pt x="13550" y="7741"/>
                    <a:pt x="13550" y="7755"/>
                  </a:cubicBezTo>
                  <a:cubicBezTo>
                    <a:pt x="13535" y="7811"/>
                    <a:pt x="13528" y="7846"/>
                    <a:pt x="13507" y="7903"/>
                  </a:cubicBezTo>
                  <a:cubicBezTo>
                    <a:pt x="13493" y="7959"/>
                    <a:pt x="13472" y="8023"/>
                    <a:pt x="13451" y="8086"/>
                  </a:cubicBezTo>
                  <a:cubicBezTo>
                    <a:pt x="13451" y="8100"/>
                    <a:pt x="13444" y="8121"/>
                    <a:pt x="13437" y="8135"/>
                  </a:cubicBezTo>
                  <a:lnTo>
                    <a:pt x="13423" y="8164"/>
                  </a:lnTo>
                  <a:lnTo>
                    <a:pt x="13416" y="8192"/>
                  </a:lnTo>
                  <a:cubicBezTo>
                    <a:pt x="13409" y="8213"/>
                    <a:pt x="13402" y="8234"/>
                    <a:pt x="13395" y="8255"/>
                  </a:cubicBezTo>
                  <a:cubicBezTo>
                    <a:pt x="13373" y="8312"/>
                    <a:pt x="13345" y="8368"/>
                    <a:pt x="13324" y="8424"/>
                  </a:cubicBezTo>
                  <a:cubicBezTo>
                    <a:pt x="13303" y="8474"/>
                    <a:pt x="13282" y="8523"/>
                    <a:pt x="13254" y="8572"/>
                  </a:cubicBezTo>
                  <a:lnTo>
                    <a:pt x="13254" y="8579"/>
                  </a:lnTo>
                  <a:lnTo>
                    <a:pt x="13239" y="8608"/>
                  </a:lnTo>
                  <a:lnTo>
                    <a:pt x="13232" y="8629"/>
                  </a:lnTo>
                  <a:lnTo>
                    <a:pt x="13218" y="8650"/>
                  </a:lnTo>
                  <a:cubicBezTo>
                    <a:pt x="13211" y="8671"/>
                    <a:pt x="13197" y="8699"/>
                    <a:pt x="13183" y="8720"/>
                  </a:cubicBezTo>
                  <a:lnTo>
                    <a:pt x="13183" y="8728"/>
                  </a:lnTo>
                  <a:cubicBezTo>
                    <a:pt x="13176" y="8735"/>
                    <a:pt x="13176" y="8735"/>
                    <a:pt x="13176" y="8735"/>
                  </a:cubicBezTo>
                  <a:lnTo>
                    <a:pt x="13155" y="8777"/>
                  </a:lnTo>
                  <a:lnTo>
                    <a:pt x="13141" y="8798"/>
                  </a:lnTo>
                  <a:cubicBezTo>
                    <a:pt x="13141" y="8805"/>
                    <a:pt x="13134" y="8812"/>
                    <a:pt x="13127" y="8819"/>
                  </a:cubicBezTo>
                  <a:lnTo>
                    <a:pt x="13105" y="8861"/>
                  </a:lnTo>
                  <a:lnTo>
                    <a:pt x="13098" y="8883"/>
                  </a:lnTo>
                  <a:cubicBezTo>
                    <a:pt x="13091" y="8883"/>
                    <a:pt x="13091" y="8890"/>
                    <a:pt x="13091" y="8890"/>
                  </a:cubicBezTo>
                  <a:lnTo>
                    <a:pt x="13049" y="8953"/>
                  </a:lnTo>
                  <a:cubicBezTo>
                    <a:pt x="13042" y="8960"/>
                    <a:pt x="13042" y="8967"/>
                    <a:pt x="13035" y="8974"/>
                  </a:cubicBezTo>
                  <a:cubicBezTo>
                    <a:pt x="13028" y="8988"/>
                    <a:pt x="13021" y="8995"/>
                    <a:pt x="13014" y="9009"/>
                  </a:cubicBezTo>
                  <a:lnTo>
                    <a:pt x="13007" y="9031"/>
                  </a:lnTo>
                  <a:lnTo>
                    <a:pt x="12993" y="9045"/>
                  </a:lnTo>
                  <a:lnTo>
                    <a:pt x="12950" y="9115"/>
                  </a:lnTo>
                  <a:lnTo>
                    <a:pt x="12936" y="9129"/>
                  </a:lnTo>
                  <a:cubicBezTo>
                    <a:pt x="12929" y="9136"/>
                    <a:pt x="12922" y="9150"/>
                    <a:pt x="12915" y="9158"/>
                  </a:cubicBezTo>
                  <a:lnTo>
                    <a:pt x="12866" y="9228"/>
                  </a:lnTo>
                  <a:lnTo>
                    <a:pt x="12802" y="9320"/>
                  </a:lnTo>
                  <a:lnTo>
                    <a:pt x="12788" y="9334"/>
                  </a:lnTo>
                  <a:cubicBezTo>
                    <a:pt x="12781" y="9334"/>
                    <a:pt x="12781" y="9341"/>
                    <a:pt x="12781" y="9341"/>
                  </a:cubicBezTo>
                  <a:cubicBezTo>
                    <a:pt x="12746" y="9383"/>
                    <a:pt x="12718" y="9418"/>
                    <a:pt x="12675" y="9461"/>
                  </a:cubicBezTo>
                  <a:lnTo>
                    <a:pt x="12668" y="9482"/>
                  </a:lnTo>
                  <a:lnTo>
                    <a:pt x="12647" y="9503"/>
                  </a:lnTo>
                  <a:lnTo>
                    <a:pt x="12640" y="9510"/>
                  </a:lnTo>
                  <a:lnTo>
                    <a:pt x="12633" y="9517"/>
                  </a:lnTo>
                  <a:lnTo>
                    <a:pt x="12612" y="9538"/>
                  </a:lnTo>
                  <a:lnTo>
                    <a:pt x="12605" y="9552"/>
                  </a:lnTo>
                  <a:lnTo>
                    <a:pt x="12520" y="9644"/>
                  </a:lnTo>
                  <a:lnTo>
                    <a:pt x="12478" y="9686"/>
                  </a:lnTo>
                  <a:cubicBezTo>
                    <a:pt x="12478" y="9686"/>
                    <a:pt x="12471" y="9693"/>
                    <a:pt x="12464" y="9700"/>
                  </a:cubicBezTo>
                  <a:lnTo>
                    <a:pt x="12450" y="9714"/>
                  </a:lnTo>
                  <a:cubicBezTo>
                    <a:pt x="12422" y="9743"/>
                    <a:pt x="12401" y="9764"/>
                    <a:pt x="12372" y="9785"/>
                  </a:cubicBezTo>
                  <a:lnTo>
                    <a:pt x="12379" y="9792"/>
                  </a:lnTo>
                  <a:lnTo>
                    <a:pt x="12372" y="9792"/>
                  </a:lnTo>
                  <a:cubicBezTo>
                    <a:pt x="12337" y="9820"/>
                    <a:pt x="12295" y="9855"/>
                    <a:pt x="12253" y="9891"/>
                  </a:cubicBezTo>
                  <a:lnTo>
                    <a:pt x="12231" y="9912"/>
                  </a:lnTo>
                  <a:cubicBezTo>
                    <a:pt x="12196" y="9933"/>
                    <a:pt x="12161" y="9968"/>
                    <a:pt x="12119" y="9996"/>
                  </a:cubicBezTo>
                  <a:lnTo>
                    <a:pt x="12097" y="10010"/>
                  </a:lnTo>
                  <a:cubicBezTo>
                    <a:pt x="12055" y="10046"/>
                    <a:pt x="12013" y="10074"/>
                    <a:pt x="11978" y="10102"/>
                  </a:cubicBezTo>
                  <a:lnTo>
                    <a:pt x="11956" y="10116"/>
                  </a:lnTo>
                  <a:cubicBezTo>
                    <a:pt x="11914" y="10144"/>
                    <a:pt x="11872" y="10173"/>
                    <a:pt x="11830" y="10194"/>
                  </a:cubicBezTo>
                  <a:lnTo>
                    <a:pt x="8714" y="11991"/>
                  </a:lnTo>
                  <a:lnTo>
                    <a:pt x="43" y="6951"/>
                  </a:lnTo>
                  <a:lnTo>
                    <a:pt x="3145" y="5154"/>
                  </a:lnTo>
                  <a:cubicBezTo>
                    <a:pt x="3187" y="5132"/>
                    <a:pt x="3229" y="5104"/>
                    <a:pt x="3279" y="5069"/>
                  </a:cubicBezTo>
                  <a:lnTo>
                    <a:pt x="3293" y="5062"/>
                  </a:lnTo>
                  <a:cubicBezTo>
                    <a:pt x="3328" y="5034"/>
                    <a:pt x="3370" y="5005"/>
                    <a:pt x="3413" y="4977"/>
                  </a:cubicBezTo>
                  <a:lnTo>
                    <a:pt x="3434" y="4963"/>
                  </a:lnTo>
                  <a:cubicBezTo>
                    <a:pt x="3476" y="4928"/>
                    <a:pt x="3511" y="4900"/>
                    <a:pt x="3554" y="4865"/>
                  </a:cubicBezTo>
                  <a:lnTo>
                    <a:pt x="3561" y="4857"/>
                  </a:lnTo>
                  <a:lnTo>
                    <a:pt x="3568" y="4850"/>
                  </a:lnTo>
                  <a:cubicBezTo>
                    <a:pt x="3610" y="4815"/>
                    <a:pt x="3652" y="4780"/>
                    <a:pt x="3688" y="4745"/>
                  </a:cubicBezTo>
                  <a:cubicBezTo>
                    <a:pt x="3730" y="4709"/>
                    <a:pt x="3765" y="4674"/>
                    <a:pt x="3800" y="4639"/>
                  </a:cubicBezTo>
                  <a:lnTo>
                    <a:pt x="3836" y="4597"/>
                  </a:lnTo>
                  <a:cubicBezTo>
                    <a:pt x="3864" y="4568"/>
                    <a:pt x="3892" y="4540"/>
                    <a:pt x="3920" y="4512"/>
                  </a:cubicBezTo>
                  <a:lnTo>
                    <a:pt x="3934" y="4498"/>
                  </a:lnTo>
                  <a:lnTo>
                    <a:pt x="3956" y="4470"/>
                  </a:lnTo>
                  <a:lnTo>
                    <a:pt x="3984" y="4442"/>
                  </a:lnTo>
                  <a:lnTo>
                    <a:pt x="3998" y="4420"/>
                  </a:lnTo>
                  <a:cubicBezTo>
                    <a:pt x="4033" y="4378"/>
                    <a:pt x="4068" y="4336"/>
                    <a:pt x="4097" y="4301"/>
                  </a:cubicBezTo>
                  <a:cubicBezTo>
                    <a:pt x="4132" y="4258"/>
                    <a:pt x="4160" y="4223"/>
                    <a:pt x="4188" y="4188"/>
                  </a:cubicBezTo>
                  <a:cubicBezTo>
                    <a:pt x="4216" y="4145"/>
                    <a:pt x="4245" y="4103"/>
                    <a:pt x="4273" y="4068"/>
                  </a:cubicBezTo>
                  <a:cubicBezTo>
                    <a:pt x="4287" y="4047"/>
                    <a:pt x="4294" y="4026"/>
                    <a:pt x="4315" y="3997"/>
                  </a:cubicBezTo>
                  <a:cubicBezTo>
                    <a:pt x="4336" y="3969"/>
                    <a:pt x="4350" y="3941"/>
                    <a:pt x="4371" y="3913"/>
                  </a:cubicBezTo>
                  <a:lnTo>
                    <a:pt x="4414" y="3849"/>
                  </a:lnTo>
                  <a:lnTo>
                    <a:pt x="4463" y="3758"/>
                  </a:lnTo>
                  <a:lnTo>
                    <a:pt x="4477" y="3737"/>
                  </a:lnTo>
                  <a:cubicBezTo>
                    <a:pt x="4484" y="3723"/>
                    <a:pt x="4491" y="3708"/>
                    <a:pt x="4498" y="3694"/>
                  </a:cubicBezTo>
                  <a:cubicBezTo>
                    <a:pt x="4519" y="3659"/>
                    <a:pt x="4541" y="3617"/>
                    <a:pt x="4555" y="3589"/>
                  </a:cubicBezTo>
                  <a:lnTo>
                    <a:pt x="4562" y="3567"/>
                  </a:lnTo>
                  <a:cubicBezTo>
                    <a:pt x="4569" y="3553"/>
                    <a:pt x="4583" y="3546"/>
                    <a:pt x="4583" y="3539"/>
                  </a:cubicBezTo>
                  <a:cubicBezTo>
                    <a:pt x="4604" y="3483"/>
                    <a:pt x="4632" y="3426"/>
                    <a:pt x="4653" y="3377"/>
                  </a:cubicBezTo>
                  <a:cubicBezTo>
                    <a:pt x="4675" y="3321"/>
                    <a:pt x="4703" y="3264"/>
                    <a:pt x="4724" y="3208"/>
                  </a:cubicBezTo>
                  <a:cubicBezTo>
                    <a:pt x="4731" y="3187"/>
                    <a:pt x="4738" y="3166"/>
                    <a:pt x="4745" y="3144"/>
                  </a:cubicBezTo>
                  <a:lnTo>
                    <a:pt x="4766" y="3095"/>
                  </a:lnTo>
                  <a:cubicBezTo>
                    <a:pt x="4773" y="3074"/>
                    <a:pt x="4780" y="3053"/>
                    <a:pt x="4780" y="3039"/>
                  </a:cubicBezTo>
                  <a:cubicBezTo>
                    <a:pt x="4801" y="2982"/>
                    <a:pt x="4830" y="2905"/>
                    <a:pt x="4837" y="2863"/>
                  </a:cubicBezTo>
                  <a:cubicBezTo>
                    <a:pt x="4851" y="2813"/>
                    <a:pt x="4865" y="2764"/>
                    <a:pt x="4879" y="2707"/>
                  </a:cubicBezTo>
                  <a:lnTo>
                    <a:pt x="4886" y="2679"/>
                  </a:lnTo>
                  <a:cubicBezTo>
                    <a:pt x="4893" y="2637"/>
                    <a:pt x="4900" y="2602"/>
                    <a:pt x="4907" y="2552"/>
                  </a:cubicBezTo>
                  <a:lnTo>
                    <a:pt x="4907" y="2538"/>
                  </a:lnTo>
                  <a:cubicBezTo>
                    <a:pt x="4907" y="2531"/>
                    <a:pt x="4907" y="2524"/>
                    <a:pt x="4907" y="2517"/>
                  </a:cubicBezTo>
                  <a:cubicBezTo>
                    <a:pt x="4921" y="2468"/>
                    <a:pt x="4928" y="2411"/>
                    <a:pt x="4935" y="2362"/>
                  </a:cubicBezTo>
                  <a:cubicBezTo>
                    <a:pt x="4935" y="2362"/>
                    <a:pt x="4935" y="2355"/>
                    <a:pt x="4935" y="2348"/>
                  </a:cubicBezTo>
                  <a:lnTo>
                    <a:pt x="4935" y="2341"/>
                  </a:lnTo>
                  <a:cubicBezTo>
                    <a:pt x="4935" y="2299"/>
                    <a:pt x="4942" y="2256"/>
                    <a:pt x="4942" y="2207"/>
                  </a:cubicBezTo>
                  <a:lnTo>
                    <a:pt x="4942" y="2200"/>
                  </a:lnTo>
                  <a:lnTo>
                    <a:pt x="4942" y="2179"/>
                  </a:lnTo>
                  <a:cubicBezTo>
                    <a:pt x="4949" y="2136"/>
                    <a:pt x="4949" y="2087"/>
                    <a:pt x="4949" y="2045"/>
                  </a:cubicBezTo>
                  <a:lnTo>
                    <a:pt x="4949" y="2010"/>
                  </a:lnTo>
                  <a:lnTo>
                    <a:pt x="4949" y="1890"/>
                  </a:lnTo>
                  <a:lnTo>
                    <a:pt x="4949" y="1883"/>
                  </a:lnTo>
                  <a:lnTo>
                    <a:pt x="4949" y="1869"/>
                  </a:lnTo>
                  <a:cubicBezTo>
                    <a:pt x="4949" y="1826"/>
                    <a:pt x="4942" y="1784"/>
                    <a:pt x="4935" y="1742"/>
                  </a:cubicBezTo>
                  <a:lnTo>
                    <a:pt x="4935" y="1706"/>
                  </a:lnTo>
                  <a:cubicBezTo>
                    <a:pt x="4928" y="1657"/>
                    <a:pt x="4921" y="1615"/>
                    <a:pt x="4914" y="1580"/>
                  </a:cubicBezTo>
                  <a:lnTo>
                    <a:pt x="4660" y="388"/>
                  </a:lnTo>
                  <a:lnTo>
                    <a:pt x="5098" y="29"/>
                  </a:lnTo>
                  <a:close/>
                  <a:moveTo>
                    <a:pt x="5090" y="1"/>
                  </a:moveTo>
                  <a:lnTo>
                    <a:pt x="4632" y="381"/>
                  </a:lnTo>
                  <a:lnTo>
                    <a:pt x="4900" y="1587"/>
                  </a:lnTo>
                  <a:cubicBezTo>
                    <a:pt x="4907" y="1622"/>
                    <a:pt x="4914" y="1664"/>
                    <a:pt x="4921" y="1713"/>
                  </a:cubicBezTo>
                  <a:lnTo>
                    <a:pt x="4921" y="1742"/>
                  </a:lnTo>
                  <a:cubicBezTo>
                    <a:pt x="4928" y="1791"/>
                    <a:pt x="4935" y="1833"/>
                    <a:pt x="4935" y="1876"/>
                  </a:cubicBezTo>
                  <a:cubicBezTo>
                    <a:pt x="4935" y="1876"/>
                    <a:pt x="4935" y="1883"/>
                    <a:pt x="4935" y="1883"/>
                  </a:cubicBezTo>
                  <a:lnTo>
                    <a:pt x="4935" y="1890"/>
                  </a:lnTo>
                  <a:lnTo>
                    <a:pt x="4935" y="2017"/>
                  </a:lnTo>
                  <a:lnTo>
                    <a:pt x="4935" y="2045"/>
                  </a:lnTo>
                  <a:cubicBezTo>
                    <a:pt x="4935" y="2094"/>
                    <a:pt x="4928" y="2136"/>
                    <a:pt x="4928" y="2179"/>
                  </a:cubicBezTo>
                  <a:cubicBezTo>
                    <a:pt x="4928" y="2186"/>
                    <a:pt x="4928" y="2193"/>
                    <a:pt x="4928" y="2200"/>
                  </a:cubicBezTo>
                  <a:lnTo>
                    <a:pt x="4928" y="2207"/>
                  </a:lnTo>
                  <a:cubicBezTo>
                    <a:pt x="4928" y="2249"/>
                    <a:pt x="4921" y="2299"/>
                    <a:pt x="4914" y="2341"/>
                  </a:cubicBezTo>
                  <a:lnTo>
                    <a:pt x="4914" y="2348"/>
                  </a:lnTo>
                  <a:cubicBezTo>
                    <a:pt x="4914" y="2355"/>
                    <a:pt x="4914" y="2355"/>
                    <a:pt x="4914" y="2362"/>
                  </a:cubicBezTo>
                  <a:cubicBezTo>
                    <a:pt x="4914" y="2411"/>
                    <a:pt x="4907" y="2461"/>
                    <a:pt x="4893" y="2510"/>
                  </a:cubicBezTo>
                  <a:cubicBezTo>
                    <a:pt x="4893" y="2517"/>
                    <a:pt x="4893" y="2524"/>
                    <a:pt x="4893" y="2531"/>
                  </a:cubicBezTo>
                  <a:lnTo>
                    <a:pt x="4893" y="2552"/>
                  </a:lnTo>
                  <a:cubicBezTo>
                    <a:pt x="4879" y="2595"/>
                    <a:pt x="4872" y="2637"/>
                    <a:pt x="4865" y="2672"/>
                  </a:cubicBezTo>
                  <a:cubicBezTo>
                    <a:pt x="4865" y="2686"/>
                    <a:pt x="4858" y="2693"/>
                    <a:pt x="4858" y="2707"/>
                  </a:cubicBezTo>
                  <a:cubicBezTo>
                    <a:pt x="4844" y="2764"/>
                    <a:pt x="4830" y="2806"/>
                    <a:pt x="4823" y="2855"/>
                  </a:cubicBezTo>
                  <a:cubicBezTo>
                    <a:pt x="4801" y="2912"/>
                    <a:pt x="4787" y="2968"/>
                    <a:pt x="4766" y="3032"/>
                  </a:cubicBezTo>
                  <a:cubicBezTo>
                    <a:pt x="4759" y="3046"/>
                    <a:pt x="4752" y="3067"/>
                    <a:pt x="4745" y="3088"/>
                  </a:cubicBezTo>
                  <a:lnTo>
                    <a:pt x="4724" y="3137"/>
                  </a:lnTo>
                  <a:lnTo>
                    <a:pt x="4703" y="3201"/>
                  </a:lnTo>
                  <a:cubicBezTo>
                    <a:pt x="4682" y="3257"/>
                    <a:pt x="4660" y="3321"/>
                    <a:pt x="4632" y="3370"/>
                  </a:cubicBezTo>
                  <a:cubicBezTo>
                    <a:pt x="4611" y="3426"/>
                    <a:pt x="4590" y="3476"/>
                    <a:pt x="4562" y="3525"/>
                  </a:cubicBezTo>
                  <a:lnTo>
                    <a:pt x="4548" y="3553"/>
                  </a:lnTo>
                  <a:lnTo>
                    <a:pt x="4541" y="3574"/>
                  </a:lnTo>
                  <a:cubicBezTo>
                    <a:pt x="4519" y="3610"/>
                    <a:pt x="4498" y="3652"/>
                    <a:pt x="4484" y="3687"/>
                  </a:cubicBezTo>
                  <a:lnTo>
                    <a:pt x="4456" y="3723"/>
                  </a:lnTo>
                  <a:lnTo>
                    <a:pt x="4449" y="3744"/>
                  </a:lnTo>
                  <a:cubicBezTo>
                    <a:pt x="4435" y="3772"/>
                    <a:pt x="4407" y="3821"/>
                    <a:pt x="4393" y="3842"/>
                  </a:cubicBezTo>
                  <a:cubicBezTo>
                    <a:pt x="4386" y="3856"/>
                    <a:pt x="4371" y="3871"/>
                    <a:pt x="4357" y="3906"/>
                  </a:cubicBezTo>
                  <a:cubicBezTo>
                    <a:pt x="4336" y="3934"/>
                    <a:pt x="4315" y="3969"/>
                    <a:pt x="4301" y="3990"/>
                  </a:cubicBezTo>
                  <a:cubicBezTo>
                    <a:pt x="4287" y="4012"/>
                    <a:pt x="4273" y="4040"/>
                    <a:pt x="4252" y="4061"/>
                  </a:cubicBezTo>
                  <a:cubicBezTo>
                    <a:pt x="4230" y="4096"/>
                    <a:pt x="4202" y="4138"/>
                    <a:pt x="4174" y="4181"/>
                  </a:cubicBezTo>
                  <a:cubicBezTo>
                    <a:pt x="4146" y="4216"/>
                    <a:pt x="4111" y="4251"/>
                    <a:pt x="4082" y="4294"/>
                  </a:cubicBezTo>
                  <a:cubicBezTo>
                    <a:pt x="4054" y="4329"/>
                    <a:pt x="4019" y="4371"/>
                    <a:pt x="3984" y="4413"/>
                  </a:cubicBezTo>
                  <a:lnTo>
                    <a:pt x="3970" y="4427"/>
                  </a:lnTo>
                  <a:lnTo>
                    <a:pt x="3941" y="4463"/>
                  </a:lnTo>
                  <a:cubicBezTo>
                    <a:pt x="3934" y="4470"/>
                    <a:pt x="3927" y="4477"/>
                    <a:pt x="3920" y="4484"/>
                  </a:cubicBezTo>
                  <a:lnTo>
                    <a:pt x="3906" y="4498"/>
                  </a:lnTo>
                  <a:cubicBezTo>
                    <a:pt x="3878" y="4533"/>
                    <a:pt x="3850" y="4561"/>
                    <a:pt x="3829" y="4590"/>
                  </a:cubicBezTo>
                  <a:lnTo>
                    <a:pt x="3786" y="4632"/>
                  </a:lnTo>
                  <a:cubicBezTo>
                    <a:pt x="3751" y="4660"/>
                    <a:pt x="3716" y="4702"/>
                    <a:pt x="3681" y="4738"/>
                  </a:cubicBezTo>
                  <a:cubicBezTo>
                    <a:pt x="3638" y="4773"/>
                    <a:pt x="3603" y="4801"/>
                    <a:pt x="3561" y="4843"/>
                  </a:cubicBezTo>
                  <a:lnTo>
                    <a:pt x="3554" y="4850"/>
                  </a:lnTo>
                  <a:lnTo>
                    <a:pt x="3540" y="4857"/>
                  </a:lnTo>
                  <a:cubicBezTo>
                    <a:pt x="3504" y="4886"/>
                    <a:pt x="3462" y="4921"/>
                    <a:pt x="3420" y="4949"/>
                  </a:cubicBezTo>
                  <a:lnTo>
                    <a:pt x="3399" y="4963"/>
                  </a:lnTo>
                  <a:cubicBezTo>
                    <a:pt x="3363" y="4998"/>
                    <a:pt x="3321" y="5027"/>
                    <a:pt x="3279" y="5048"/>
                  </a:cubicBezTo>
                  <a:cubicBezTo>
                    <a:pt x="3279" y="5055"/>
                    <a:pt x="3272" y="5062"/>
                    <a:pt x="3265" y="5062"/>
                  </a:cubicBezTo>
                  <a:cubicBezTo>
                    <a:pt x="3215" y="5090"/>
                    <a:pt x="3173" y="5118"/>
                    <a:pt x="3138" y="5139"/>
                  </a:cubicBezTo>
                  <a:lnTo>
                    <a:pt x="15" y="6944"/>
                  </a:lnTo>
                  <a:lnTo>
                    <a:pt x="1" y="6951"/>
                  </a:lnTo>
                  <a:lnTo>
                    <a:pt x="8721" y="12020"/>
                  </a:lnTo>
                  <a:lnTo>
                    <a:pt x="11858" y="10215"/>
                  </a:lnTo>
                  <a:cubicBezTo>
                    <a:pt x="11900" y="10194"/>
                    <a:pt x="11942" y="10173"/>
                    <a:pt x="11985" y="10137"/>
                  </a:cubicBezTo>
                  <a:lnTo>
                    <a:pt x="12006" y="10130"/>
                  </a:lnTo>
                  <a:cubicBezTo>
                    <a:pt x="12041" y="10095"/>
                    <a:pt x="12083" y="10067"/>
                    <a:pt x="12126" y="10039"/>
                  </a:cubicBezTo>
                  <a:lnTo>
                    <a:pt x="12147" y="10025"/>
                  </a:lnTo>
                  <a:cubicBezTo>
                    <a:pt x="12189" y="9989"/>
                    <a:pt x="12224" y="9961"/>
                    <a:pt x="12267" y="9926"/>
                  </a:cubicBezTo>
                  <a:lnTo>
                    <a:pt x="12281" y="9912"/>
                  </a:lnTo>
                  <a:cubicBezTo>
                    <a:pt x="12330" y="9877"/>
                    <a:pt x="12365" y="9841"/>
                    <a:pt x="12401" y="9806"/>
                  </a:cubicBezTo>
                  <a:lnTo>
                    <a:pt x="12394" y="9799"/>
                  </a:lnTo>
                  <a:lnTo>
                    <a:pt x="12394" y="9799"/>
                  </a:lnTo>
                  <a:lnTo>
                    <a:pt x="12408" y="9806"/>
                  </a:lnTo>
                  <a:lnTo>
                    <a:pt x="12478" y="9736"/>
                  </a:lnTo>
                  <a:lnTo>
                    <a:pt x="12499" y="9714"/>
                  </a:lnTo>
                  <a:lnTo>
                    <a:pt x="12513" y="9700"/>
                  </a:lnTo>
                  <a:lnTo>
                    <a:pt x="12556" y="9658"/>
                  </a:lnTo>
                  <a:cubicBezTo>
                    <a:pt x="12577" y="9630"/>
                    <a:pt x="12605" y="9602"/>
                    <a:pt x="12633" y="9573"/>
                  </a:cubicBezTo>
                  <a:lnTo>
                    <a:pt x="12647" y="9559"/>
                  </a:lnTo>
                  <a:lnTo>
                    <a:pt x="12668" y="9531"/>
                  </a:lnTo>
                  <a:lnTo>
                    <a:pt x="12675" y="9524"/>
                  </a:lnTo>
                  <a:cubicBezTo>
                    <a:pt x="12675" y="9524"/>
                    <a:pt x="12683" y="9517"/>
                    <a:pt x="12683" y="9517"/>
                  </a:cubicBezTo>
                  <a:cubicBezTo>
                    <a:pt x="12690" y="9510"/>
                    <a:pt x="12697" y="9503"/>
                    <a:pt x="12697" y="9496"/>
                  </a:cubicBezTo>
                  <a:lnTo>
                    <a:pt x="12711" y="9482"/>
                  </a:lnTo>
                  <a:cubicBezTo>
                    <a:pt x="12746" y="9439"/>
                    <a:pt x="12781" y="9397"/>
                    <a:pt x="12809" y="9362"/>
                  </a:cubicBezTo>
                  <a:cubicBezTo>
                    <a:pt x="12816" y="9355"/>
                    <a:pt x="12816" y="9355"/>
                    <a:pt x="12824" y="9348"/>
                  </a:cubicBezTo>
                  <a:cubicBezTo>
                    <a:pt x="12824" y="9341"/>
                    <a:pt x="12831" y="9341"/>
                    <a:pt x="12831" y="9334"/>
                  </a:cubicBezTo>
                  <a:lnTo>
                    <a:pt x="12901" y="9249"/>
                  </a:lnTo>
                  <a:cubicBezTo>
                    <a:pt x="12915" y="9221"/>
                    <a:pt x="12936" y="9200"/>
                    <a:pt x="12950" y="9172"/>
                  </a:cubicBezTo>
                  <a:lnTo>
                    <a:pt x="12972" y="9143"/>
                  </a:lnTo>
                  <a:lnTo>
                    <a:pt x="12979" y="9129"/>
                  </a:lnTo>
                  <a:cubicBezTo>
                    <a:pt x="13000" y="9108"/>
                    <a:pt x="13014" y="9080"/>
                    <a:pt x="13028" y="9059"/>
                  </a:cubicBezTo>
                  <a:lnTo>
                    <a:pt x="13035" y="9045"/>
                  </a:lnTo>
                  <a:lnTo>
                    <a:pt x="13049" y="9024"/>
                  </a:lnTo>
                  <a:cubicBezTo>
                    <a:pt x="13056" y="9017"/>
                    <a:pt x="13063" y="9002"/>
                    <a:pt x="13070" y="8988"/>
                  </a:cubicBezTo>
                  <a:lnTo>
                    <a:pt x="13084" y="8967"/>
                  </a:lnTo>
                  <a:cubicBezTo>
                    <a:pt x="13098" y="8946"/>
                    <a:pt x="13113" y="8925"/>
                    <a:pt x="13120" y="8904"/>
                  </a:cubicBezTo>
                  <a:lnTo>
                    <a:pt x="13134" y="8897"/>
                  </a:lnTo>
                  <a:lnTo>
                    <a:pt x="13141" y="8876"/>
                  </a:lnTo>
                  <a:lnTo>
                    <a:pt x="13162" y="8833"/>
                  </a:lnTo>
                  <a:cubicBezTo>
                    <a:pt x="13169" y="8826"/>
                    <a:pt x="13176" y="8819"/>
                    <a:pt x="13176" y="8812"/>
                  </a:cubicBezTo>
                  <a:lnTo>
                    <a:pt x="13190" y="8791"/>
                  </a:lnTo>
                  <a:lnTo>
                    <a:pt x="13211" y="8749"/>
                  </a:lnTo>
                  <a:lnTo>
                    <a:pt x="13211" y="8742"/>
                  </a:lnTo>
                  <a:lnTo>
                    <a:pt x="13218" y="8735"/>
                  </a:lnTo>
                  <a:cubicBezTo>
                    <a:pt x="13232" y="8713"/>
                    <a:pt x="13239" y="8685"/>
                    <a:pt x="13254" y="8664"/>
                  </a:cubicBezTo>
                  <a:lnTo>
                    <a:pt x="13261" y="8643"/>
                  </a:lnTo>
                  <a:lnTo>
                    <a:pt x="13275" y="8622"/>
                  </a:lnTo>
                  <a:lnTo>
                    <a:pt x="13289" y="8594"/>
                  </a:lnTo>
                  <a:lnTo>
                    <a:pt x="13289" y="8587"/>
                  </a:lnTo>
                  <a:cubicBezTo>
                    <a:pt x="13317" y="8537"/>
                    <a:pt x="13338" y="8488"/>
                    <a:pt x="13359" y="8431"/>
                  </a:cubicBezTo>
                  <a:cubicBezTo>
                    <a:pt x="13387" y="8375"/>
                    <a:pt x="13409" y="8326"/>
                    <a:pt x="13430" y="8262"/>
                  </a:cubicBezTo>
                  <a:cubicBezTo>
                    <a:pt x="13437" y="8241"/>
                    <a:pt x="13444" y="8220"/>
                    <a:pt x="13451" y="8206"/>
                  </a:cubicBezTo>
                  <a:lnTo>
                    <a:pt x="13465" y="8178"/>
                  </a:lnTo>
                  <a:cubicBezTo>
                    <a:pt x="13465" y="8164"/>
                    <a:pt x="13465" y="8164"/>
                    <a:pt x="13472" y="8149"/>
                  </a:cubicBezTo>
                  <a:cubicBezTo>
                    <a:pt x="13479" y="8128"/>
                    <a:pt x="13486" y="8114"/>
                    <a:pt x="13493" y="8093"/>
                  </a:cubicBezTo>
                  <a:cubicBezTo>
                    <a:pt x="13514" y="8030"/>
                    <a:pt x="13528" y="7973"/>
                    <a:pt x="13550" y="7910"/>
                  </a:cubicBezTo>
                  <a:cubicBezTo>
                    <a:pt x="13557" y="7867"/>
                    <a:pt x="13571" y="7818"/>
                    <a:pt x="13585" y="7762"/>
                  </a:cubicBezTo>
                  <a:lnTo>
                    <a:pt x="13592" y="7727"/>
                  </a:lnTo>
                  <a:lnTo>
                    <a:pt x="13592" y="7712"/>
                  </a:lnTo>
                  <a:cubicBezTo>
                    <a:pt x="13599" y="7705"/>
                    <a:pt x="13599" y="7698"/>
                    <a:pt x="13599" y="7691"/>
                  </a:cubicBezTo>
                  <a:cubicBezTo>
                    <a:pt x="13599" y="7670"/>
                    <a:pt x="13613" y="7642"/>
                    <a:pt x="13613" y="7621"/>
                  </a:cubicBezTo>
                  <a:lnTo>
                    <a:pt x="13613" y="7593"/>
                  </a:lnTo>
                  <a:lnTo>
                    <a:pt x="13613" y="7571"/>
                  </a:lnTo>
                  <a:cubicBezTo>
                    <a:pt x="13627" y="7515"/>
                    <a:pt x="13634" y="7473"/>
                    <a:pt x="13641" y="7430"/>
                  </a:cubicBezTo>
                  <a:lnTo>
                    <a:pt x="13641" y="7416"/>
                  </a:lnTo>
                  <a:lnTo>
                    <a:pt x="13641" y="7402"/>
                  </a:lnTo>
                  <a:lnTo>
                    <a:pt x="13641" y="7395"/>
                  </a:lnTo>
                  <a:cubicBezTo>
                    <a:pt x="13641" y="7353"/>
                    <a:pt x="13648" y="7311"/>
                    <a:pt x="13648" y="7261"/>
                  </a:cubicBezTo>
                  <a:lnTo>
                    <a:pt x="13648" y="7254"/>
                  </a:lnTo>
                  <a:lnTo>
                    <a:pt x="13648" y="7233"/>
                  </a:lnTo>
                  <a:lnTo>
                    <a:pt x="13648" y="7099"/>
                  </a:lnTo>
                  <a:lnTo>
                    <a:pt x="13648" y="7064"/>
                  </a:lnTo>
                  <a:lnTo>
                    <a:pt x="13648" y="6937"/>
                  </a:lnTo>
                  <a:cubicBezTo>
                    <a:pt x="13648" y="6930"/>
                    <a:pt x="13648" y="6930"/>
                    <a:pt x="13648" y="6923"/>
                  </a:cubicBezTo>
                  <a:cubicBezTo>
                    <a:pt x="13648" y="6881"/>
                    <a:pt x="13641" y="6838"/>
                    <a:pt x="13634" y="6796"/>
                  </a:cubicBezTo>
                  <a:cubicBezTo>
                    <a:pt x="13634" y="6782"/>
                    <a:pt x="13634" y="6775"/>
                    <a:pt x="13634" y="6761"/>
                  </a:cubicBezTo>
                  <a:cubicBezTo>
                    <a:pt x="13627" y="6711"/>
                    <a:pt x="13620" y="6676"/>
                    <a:pt x="13613" y="6634"/>
                  </a:cubicBezTo>
                  <a:lnTo>
                    <a:pt x="13352" y="5443"/>
                  </a:lnTo>
                  <a:lnTo>
                    <a:pt x="13810" y="5069"/>
                  </a:lnTo>
                  <a:lnTo>
                    <a:pt x="509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1997275" y="2036875"/>
              <a:ext cx="217475" cy="139425"/>
            </a:xfrm>
            <a:custGeom>
              <a:avLst/>
              <a:gdLst/>
              <a:ahLst/>
              <a:cxnLst/>
              <a:rect l="l" t="t" r="r" b="b"/>
              <a:pathLst>
                <a:path w="8699" h="5577" extrusionOk="0">
                  <a:moveTo>
                    <a:pt x="0" y="0"/>
                  </a:moveTo>
                  <a:lnTo>
                    <a:pt x="0" y="529"/>
                  </a:lnTo>
                  <a:lnTo>
                    <a:pt x="8699" y="5576"/>
                  </a:lnTo>
                  <a:lnTo>
                    <a:pt x="8699" y="5576"/>
                  </a:lnTo>
                  <a:lnTo>
                    <a:pt x="8692" y="50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1997075" y="2036325"/>
              <a:ext cx="218025" cy="140500"/>
            </a:xfrm>
            <a:custGeom>
              <a:avLst/>
              <a:gdLst/>
              <a:ahLst/>
              <a:cxnLst/>
              <a:rect l="l" t="t" r="r" b="b"/>
              <a:pathLst>
                <a:path w="8721" h="5620" extrusionOk="0">
                  <a:moveTo>
                    <a:pt x="22" y="43"/>
                  </a:moveTo>
                  <a:lnTo>
                    <a:pt x="8700" y="5083"/>
                  </a:lnTo>
                  <a:lnTo>
                    <a:pt x="8700" y="5584"/>
                  </a:lnTo>
                  <a:lnTo>
                    <a:pt x="22" y="544"/>
                  </a:lnTo>
                  <a:lnTo>
                    <a:pt x="22" y="43"/>
                  </a:lnTo>
                  <a:close/>
                  <a:moveTo>
                    <a:pt x="1" y="1"/>
                  </a:moveTo>
                  <a:lnTo>
                    <a:pt x="1" y="558"/>
                  </a:lnTo>
                  <a:lnTo>
                    <a:pt x="8700" y="5612"/>
                  </a:lnTo>
                  <a:lnTo>
                    <a:pt x="8721" y="5619"/>
                  </a:lnTo>
                  <a:lnTo>
                    <a:pt x="8721" y="5069"/>
                  </a:lnTo>
                  <a:lnTo>
                    <a:pt x="22" y="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2214725" y="1989975"/>
              <a:ext cx="137500" cy="186325"/>
            </a:xfrm>
            <a:custGeom>
              <a:avLst/>
              <a:gdLst/>
              <a:ahLst/>
              <a:cxnLst/>
              <a:rect l="l" t="t" r="r" b="b"/>
              <a:pathLst>
                <a:path w="5500" h="7453" extrusionOk="0">
                  <a:moveTo>
                    <a:pt x="5069" y="1"/>
                  </a:moveTo>
                  <a:lnTo>
                    <a:pt x="4625" y="375"/>
                  </a:lnTo>
                  <a:lnTo>
                    <a:pt x="4689" y="685"/>
                  </a:lnTo>
                  <a:lnTo>
                    <a:pt x="4886" y="1566"/>
                  </a:lnTo>
                  <a:cubicBezTo>
                    <a:pt x="5006" y="2116"/>
                    <a:pt x="4872" y="2835"/>
                    <a:pt x="4548" y="3504"/>
                  </a:cubicBezTo>
                  <a:cubicBezTo>
                    <a:pt x="4442" y="3737"/>
                    <a:pt x="4308" y="3956"/>
                    <a:pt x="4153" y="4167"/>
                  </a:cubicBezTo>
                  <a:cubicBezTo>
                    <a:pt x="3878" y="4548"/>
                    <a:pt x="3525" y="4879"/>
                    <a:pt x="3117" y="5126"/>
                  </a:cubicBezTo>
                  <a:lnTo>
                    <a:pt x="1" y="6923"/>
                  </a:lnTo>
                  <a:lnTo>
                    <a:pt x="1" y="7452"/>
                  </a:lnTo>
                  <a:lnTo>
                    <a:pt x="3117" y="5654"/>
                  </a:lnTo>
                  <a:cubicBezTo>
                    <a:pt x="3624" y="5344"/>
                    <a:pt x="4068" y="4935"/>
                    <a:pt x="4414" y="4456"/>
                  </a:cubicBezTo>
                  <a:cubicBezTo>
                    <a:pt x="4526" y="4301"/>
                    <a:pt x="4625" y="4139"/>
                    <a:pt x="4724" y="3977"/>
                  </a:cubicBezTo>
                  <a:cubicBezTo>
                    <a:pt x="5260" y="3046"/>
                    <a:pt x="5499" y="1982"/>
                    <a:pt x="5330" y="1199"/>
                  </a:cubicBezTo>
                  <a:lnTo>
                    <a:pt x="5316" y="1136"/>
                  </a:lnTo>
                  <a:lnTo>
                    <a:pt x="50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2214375" y="1989275"/>
              <a:ext cx="138200" cy="187550"/>
            </a:xfrm>
            <a:custGeom>
              <a:avLst/>
              <a:gdLst/>
              <a:ahLst/>
              <a:cxnLst/>
              <a:rect l="l" t="t" r="r" b="b"/>
              <a:pathLst>
                <a:path w="5528" h="7502" extrusionOk="0">
                  <a:moveTo>
                    <a:pt x="5076" y="43"/>
                  </a:moveTo>
                  <a:lnTo>
                    <a:pt x="5337" y="1220"/>
                  </a:lnTo>
                  <a:cubicBezTo>
                    <a:pt x="5499" y="2003"/>
                    <a:pt x="5267" y="3067"/>
                    <a:pt x="4724" y="3998"/>
                  </a:cubicBezTo>
                  <a:cubicBezTo>
                    <a:pt x="4632" y="4167"/>
                    <a:pt x="4526" y="4322"/>
                    <a:pt x="4414" y="4477"/>
                  </a:cubicBezTo>
                  <a:cubicBezTo>
                    <a:pt x="4075" y="4956"/>
                    <a:pt x="3631" y="5365"/>
                    <a:pt x="3131" y="5675"/>
                  </a:cubicBezTo>
                  <a:lnTo>
                    <a:pt x="22" y="7466"/>
                  </a:lnTo>
                  <a:lnTo>
                    <a:pt x="22" y="6965"/>
                  </a:lnTo>
                  <a:lnTo>
                    <a:pt x="3138" y="5168"/>
                  </a:lnTo>
                  <a:cubicBezTo>
                    <a:pt x="3547" y="4914"/>
                    <a:pt x="3899" y="4590"/>
                    <a:pt x="4174" y="4195"/>
                  </a:cubicBezTo>
                  <a:cubicBezTo>
                    <a:pt x="4329" y="3991"/>
                    <a:pt x="4463" y="3765"/>
                    <a:pt x="4576" y="3532"/>
                  </a:cubicBezTo>
                  <a:cubicBezTo>
                    <a:pt x="4900" y="2856"/>
                    <a:pt x="5027" y="2130"/>
                    <a:pt x="4907" y="1587"/>
                  </a:cubicBezTo>
                  <a:lnTo>
                    <a:pt x="4653" y="396"/>
                  </a:lnTo>
                  <a:lnTo>
                    <a:pt x="5076" y="43"/>
                  </a:lnTo>
                  <a:close/>
                  <a:moveTo>
                    <a:pt x="5090" y="1"/>
                  </a:moveTo>
                  <a:lnTo>
                    <a:pt x="4625" y="388"/>
                  </a:lnTo>
                  <a:lnTo>
                    <a:pt x="4886" y="1587"/>
                  </a:lnTo>
                  <a:cubicBezTo>
                    <a:pt x="5006" y="2130"/>
                    <a:pt x="4879" y="2856"/>
                    <a:pt x="4555" y="3525"/>
                  </a:cubicBezTo>
                  <a:cubicBezTo>
                    <a:pt x="4442" y="3758"/>
                    <a:pt x="4308" y="3977"/>
                    <a:pt x="4160" y="4188"/>
                  </a:cubicBezTo>
                  <a:cubicBezTo>
                    <a:pt x="3885" y="4569"/>
                    <a:pt x="3532" y="4900"/>
                    <a:pt x="3124" y="5147"/>
                  </a:cubicBezTo>
                  <a:lnTo>
                    <a:pt x="1" y="6951"/>
                  </a:lnTo>
                  <a:lnTo>
                    <a:pt x="1" y="7501"/>
                  </a:lnTo>
                  <a:lnTo>
                    <a:pt x="3138" y="5690"/>
                  </a:lnTo>
                  <a:cubicBezTo>
                    <a:pt x="3645" y="5379"/>
                    <a:pt x="4089" y="4971"/>
                    <a:pt x="4435" y="4484"/>
                  </a:cubicBezTo>
                  <a:cubicBezTo>
                    <a:pt x="4548" y="4329"/>
                    <a:pt x="4653" y="4174"/>
                    <a:pt x="4745" y="4012"/>
                  </a:cubicBezTo>
                  <a:cubicBezTo>
                    <a:pt x="5295" y="3067"/>
                    <a:pt x="5527" y="1996"/>
                    <a:pt x="5358" y="1213"/>
                  </a:cubicBezTo>
                  <a:lnTo>
                    <a:pt x="5090" y="1"/>
                  </a:ln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2118325" y="1900275"/>
              <a:ext cx="233900" cy="189125"/>
            </a:xfrm>
            <a:custGeom>
              <a:avLst/>
              <a:gdLst/>
              <a:ahLst/>
              <a:cxnLst/>
              <a:rect l="l" t="t" r="r" b="b"/>
              <a:pathLst>
                <a:path w="9356" h="7565" extrusionOk="0">
                  <a:moveTo>
                    <a:pt x="184" y="1"/>
                  </a:moveTo>
                  <a:lnTo>
                    <a:pt x="1" y="1220"/>
                  </a:lnTo>
                  <a:lnTo>
                    <a:pt x="8404" y="7092"/>
                  </a:lnTo>
                  <a:lnTo>
                    <a:pt x="8580" y="7565"/>
                  </a:lnTo>
                  <a:cubicBezTo>
                    <a:pt x="9116" y="6634"/>
                    <a:pt x="9355" y="5570"/>
                    <a:pt x="9186" y="4773"/>
                  </a:cubicBezTo>
                  <a:lnTo>
                    <a:pt x="9172" y="4717"/>
                  </a:lnTo>
                  <a:lnTo>
                    <a:pt x="8545" y="4266"/>
                  </a:lnTo>
                  <a:lnTo>
                    <a:pt x="8382" y="4146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2118150" y="1899925"/>
              <a:ext cx="234250" cy="190175"/>
            </a:xfrm>
            <a:custGeom>
              <a:avLst/>
              <a:gdLst/>
              <a:ahLst/>
              <a:cxnLst/>
              <a:rect l="l" t="t" r="r" b="b"/>
              <a:pathLst>
                <a:path w="9370" h="7607" extrusionOk="0">
                  <a:moveTo>
                    <a:pt x="205" y="29"/>
                  </a:moveTo>
                  <a:lnTo>
                    <a:pt x="8382" y="4167"/>
                  </a:lnTo>
                  <a:lnTo>
                    <a:pt x="9172" y="4738"/>
                  </a:lnTo>
                  <a:lnTo>
                    <a:pt x="9186" y="4794"/>
                  </a:lnTo>
                  <a:cubicBezTo>
                    <a:pt x="9348" y="5570"/>
                    <a:pt x="9123" y="6620"/>
                    <a:pt x="8587" y="7551"/>
                  </a:cubicBezTo>
                  <a:lnTo>
                    <a:pt x="8425" y="7099"/>
                  </a:lnTo>
                  <a:lnTo>
                    <a:pt x="22" y="1227"/>
                  </a:lnTo>
                  <a:lnTo>
                    <a:pt x="205" y="29"/>
                  </a:lnTo>
                  <a:close/>
                  <a:moveTo>
                    <a:pt x="191" y="1"/>
                  </a:moveTo>
                  <a:lnTo>
                    <a:pt x="1" y="1241"/>
                  </a:lnTo>
                  <a:lnTo>
                    <a:pt x="8404" y="7114"/>
                  </a:lnTo>
                  <a:lnTo>
                    <a:pt x="8580" y="7607"/>
                  </a:lnTo>
                  <a:lnTo>
                    <a:pt x="8594" y="7579"/>
                  </a:lnTo>
                  <a:cubicBezTo>
                    <a:pt x="9137" y="6641"/>
                    <a:pt x="9369" y="5570"/>
                    <a:pt x="9200" y="4787"/>
                  </a:cubicBezTo>
                  <a:lnTo>
                    <a:pt x="9186" y="4724"/>
                  </a:lnTo>
                  <a:lnTo>
                    <a:pt x="8397" y="4146"/>
                  </a:lnTo>
                  <a:lnTo>
                    <a:pt x="198" y="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1813800" y="1192725"/>
              <a:ext cx="813875" cy="977925"/>
            </a:xfrm>
            <a:custGeom>
              <a:avLst/>
              <a:gdLst/>
              <a:ahLst/>
              <a:cxnLst/>
              <a:rect l="l" t="t" r="r" b="b"/>
              <a:pathLst>
                <a:path w="32555" h="39117" extrusionOk="0">
                  <a:moveTo>
                    <a:pt x="40" y="527"/>
                  </a:moveTo>
                  <a:lnTo>
                    <a:pt x="36" y="529"/>
                  </a:lnTo>
                  <a:cubicBezTo>
                    <a:pt x="28" y="533"/>
                    <a:pt x="22" y="537"/>
                    <a:pt x="16" y="541"/>
                  </a:cubicBezTo>
                  <a:lnTo>
                    <a:pt x="16" y="541"/>
                  </a:lnTo>
                  <a:lnTo>
                    <a:pt x="40" y="527"/>
                  </a:lnTo>
                  <a:close/>
                  <a:moveTo>
                    <a:pt x="16" y="541"/>
                  </a:moveTo>
                  <a:lnTo>
                    <a:pt x="1" y="550"/>
                  </a:lnTo>
                  <a:cubicBezTo>
                    <a:pt x="7" y="547"/>
                    <a:pt x="11" y="544"/>
                    <a:pt x="16" y="541"/>
                  </a:cubicBezTo>
                  <a:close/>
                  <a:moveTo>
                    <a:pt x="1044" y="0"/>
                  </a:moveTo>
                  <a:lnTo>
                    <a:pt x="988" y="7"/>
                  </a:lnTo>
                  <a:cubicBezTo>
                    <a:pt x="966" y="14"/>
                    <a:pt x="938" y="14"/>
                    <a:pt x="917" y="28"/>
                  </a:cubicBezTo>
                  <a:lnTo>
                    <a:pt x="882" y="42"/>
                  </a:lnTo>
                  <a:lnTo>
                    <a:pt x="868" y="42"/>
                  </a:lnTo>
                  <a:cubicBezTo>
                    <a:pt x="854" y="49"/>
                    <a:pt x="840" y="56"/>
                    <a:pt x="825" y="64"/>
                  </a:cubicBezTo>
                  <a:lnTo>
                    <a:pt x="40" y="527"/>
                  </a:lnTo>
                  <a:lnTo>
                    <a:pt x="40" y="527"/>
                  </a:lnTo>
                  <a:lnTo>
                    <a:pt x="50" y="522"/>
                  </a:lnTo>
                  <a:lnTo>
                    <a:pt x="78" y="508"/>
                  </a:lnTo>
                  <a:lnTo>
                    <a:pt x="92" y="508"/>
                  </a:lnTo>
                  <a:cubicBezTo>
                    <a:pt x="113" y="501"/>
                    <a:pt x="135" y="494"/>
                    <a:pt x="156" y="494"/>
                  </a:cubicBezTo>
                  <a:lnTo>
                    <a:pt x="212" y="486"/>
                  </a:lnTo>
                  <a:lnTo>
                    <a:pt x="445" y="486"/>
                  </a:lnTo>
                  <a:lnTo>
                    <a:pt x="473" y="494"/>
                  </a:lnTo>
                  <a:lnTo>
                    <a:pt x="494" y="501"/>
                  </a:lnTo>
                  <a:lnTo>
                    <a:pt x="522" y="508"/>
                  </a:lnTo>
                  <a:lnTo>
                    <a:pt x="543" y="529"/>
                  </a:lnTo>
                  <a:lnTo>
                    <a:pt x="586" y="543"/>
                  </a:lnTo>
                  <a:lnTo>
                    <a:pt x="635" y="564"/>
                  </a:lnTo>
                  <a:lnTo>
                    <a:pt x="649" y="571"/>
                  </a:lnTo>
                  <a:lnTo>
                    <a:pt x="684" y="592"/>
                  </a:lnTo>
                  <a:lnTo>
                    <a:pt x="706" y="599"/>
                  </a:lnTo>
                  <a:lnTo>
                    <a:pt x="748" y="620"/>
                  </a:lnTo>
                  <a:lnTo>
                    <a:pt x="30672" y="17891"/>
                  </a:lnTo>
                  <a:cubicBezTo>
                    <a:pt x="30707" y="17912"/>
                    <a:pt x="30743" y="17940"/>
                    <a:pt x="30778" y="17962"/>
                  </a:cubicBezTo>
                  <a:cubicBezTo>
                    <a:pt x="30813" y="17983"/>
                    <a:pt x="30848" y="18011"/>
                    <a:pt x="30877" y="18039"/>
                  </a:cubicBezTo>
                  <a:lnTo>
                    <a:pt x="30891" y="18046"/>
                  </a:lnTo>
                  <a:cubicBezTo>
                    <a:pt x="30919" y="18074"/>
                    <a:pt x="30947" y="18096"/>
                    <a:pt x="30975" y="18124"/>
                  </a:cubicBezTo>
                  <a:lnTo>
                    <a:pt x="30989" y="18138"/>
                  </a:lnTo>
                  <a:cubicBezTo>
                    <a:pt x="31018" y="18159"/>
                    <a:pt x="31039" y="18187"/>
                    <a:pt x="31067" y="18215"/>
                  </a:cubicBezTo>
                  <a:lnTo>
                    <a:pt x="31088" y="18237"/>
                  </a:lnTo>
                  <a:cubicBezTo>
                    <a:pt x="31102" y="18251"/>
                    <a:pt x="31123" y="18272"/>
                    <a:pt x="31137" y="18293"/>
                  </a:cubicBezTo>
                  <a:cubicBezTo>
                    <a:pt x="31152" y="18314"/>
                    <a:pt x="31166" y="18321"/>
                    <a:pt x="31180" y="18335"/>
                  </a:cubicBezTo>
                  <a:cubicBezTo>
                    <a:pt x="31187" y="18349"/>
                    <a:pt x="31215" y="18385"/>
                    <a:pt x="31229" y="18406"/>
                  </a:cubicBezTo>
                  <a:lnTo>
                    <a:pt x="31257" y="18448"/>
                  </a:lnTo>
                  <a:cubicBezTo>
                    <a:pt x="31285" y="18476"/>
                    <a:pt x="31307" y="18504"/>
                    <a:pt x="31328" y="18540"/>
                  </a:cubicBezTo>
                  <a:lnTo>
                    <a:pt x="31342" y="18561"/>
                  </a:lnTo>
                  <a:cubicBezTo>
                    <a:pt x="31363" y="18596"/>
                    <a:pt x="31391" y="18638"/>
                    <a:pt x="31412" y="18681"/>
                  </a:cubicBezTo>
                  <a:cubicBezTo>
                    <a:pt x="31419" y="18688"/>
                    <a:pt x="31426" y="18702"/>
                    <a:pt x="31433" y="18709"/>
                  </a:cubicBezTo>
                  <a:cubicBezTo>
                    <a:pt x="31448" y="18744"/>
                    <a:pt x="31462" y="18772"/>
                    <a:pt x="31476" y="18800"/>
                  </a:cubicBezTo>
                  <a:cubicBezTo>
                    <a:pt x="31490" y="18829"/>
                    <a:pt x="31497" y="18836"/>
                    <a:pt x="31504" y="18850"/>
                  </a:cubicBezTo>
                  <a:cubicBezTo>
                    <a:pt x="31504" y="18864"/>
                    <a:pt x="31525" y="18899"/>
                    <a:pt x="31539" y="18927"/>
                  </a:cubicBezTo>
                  <a:lnTo>
                    <a:pt x="31546" y="18956"/>
                  </a:lnTo>
                  <a:cubicBezTo>
                    <a:pt x="31560" y="18984"/>
                    <a:pt x="31574" y="19019"/>
                    <a:pt x="31589" y="19047"/>
                  </a:cubicBezTo>
                  <a:cubicBezTo>
                    <a:pt x="31589" y="19061"/>
                    <a:pt x="31596" y="19068"/>
                    <a:pt x="31596" y="19075"/>
                  </a:cubicBezTo>
                  <a:cubicBezTo>
                    <a:pt x="31610" y="19111"/>
                    <a:pt x="31624" y="19153"/>
                    <a:pt x="31638" y="19188"/>
                  </a:cubicBezTo>
                  <a:cubicBezTo>
                    <a:pt x="31638" y="19195"/>
                    <a:pt x="31638" y="19202"/>
                    <a:pt x="31638" y="19202"/>
                  </a:cubicBezTo>
                  <a:cubicBezTo>
                    <a:pt x="31645" y="19245"/>
                    <a:pt x="31659" y="19280"/>
                    <a:pt x="31666" y="19322"/>
                  </a:cubicBezTo>
                  <a:lnTo>
                    <a:pt x="31666" y="19336"/>
                  </a:lnTo>
                  <a:cubicBezTo>
                    <a:pt x="31680" y="19371"/>
                    <a:pt x="31687" y="19414"/>
                    <a:pt x="31694" y="19456"/>
                  </a:cubicBezTo>
                  <a:cubicBezTo>
                    <a:pt x="31701" y="19498"/>
                    <a:pt x="31701" y="19548"/>
                    <a:pt x="31708" y="19583"/>
                  </a:cubicBezTo>
                  <a:lnTo>
                    <a:pt x="31708" y="19597"/>
                  </a:lnTo>
                  <a:lnTo>
                    <a:pt x="31708" y="19717"/>
                  </a:lnTo>
                  <a:lnTo>
                    <a:pt x="31652" y="38440"/>
                  </a:lnTo>
                  <a:cubicBezTo>
                    <a:pt x="31652" y="38482"/>
                    <a:pt x="31652" y="38524"/>
                    <a:pt x="31652" y="38560"/>
                  </a:cubicBezTo>
                  <a:cubicBezTo>
                    <a:pt x="31645" y="38560"/>
                    <a:pt x="31645" y="38567"/>
                    <a:pt x="31652" y="38567"/>
                  </a:cubicBezTo>
                  <a:cubicBezTo>
                    <a:pt x="31652" y="38602"/>
                    <a:pt x="31638" y="38637"/>
                    <a:pt x="31631" y="38665"/>
                  </a:cubicBezTo>
                  <a:lnTo>
                    <a:pt x="31631" y="38679"/>
                  </a:lnTo>
                  <a:cubicBezTo>
                    <a:pt x="31631" y="38708"/>
                    <a:pt x="31624" y="38736"/>
                    <a:pt x="31610" y="38764"/>
                  </a:cubicBezTo>
                  <a:lnTo>
                    <a:pt x="31610" y="38785"/>
                  </a:lnTo>
                  <a:cubicBezTo>
                    <a:pt x="31596" y="38806"/>
                    <a:pt x="31589" y="38835"/>
                    <a:pt x="31574" y="38856"/>
                  </a:cubicBezTo>
                  <a:cubicBezTo>
                    <a:pt x="31574" y="38863"/>
                    <a:pt x="31574" y="38863"/>
                    <a:pt x="31574" y="38863"/>
                  </a:cubicBezTo>
                  <a:cubicBezTo>
                    <a:pt x="31567" y="38891"/>
                    <a:pt x="31553" y="38919"/>
                    <a:pt x="31532" y="38940"/>
                  </a:cubicBezTo>
                  <a:lnTo>
                    <a:pt x="31525" y="38954"/>
                  </a:lnTo>
                  <a:cubicBezTo>
                    <a:pt x="31518" y="38968"/>
                    <a:pt x="31504" y="38990"/>
                    <a:pt x="31490" y="39004"/>
                  </a:cubicBezTo>
                  <a:lnTo>
                    <a:pt x="31469" y="39025"/>
                  </a:lnTo>
                  <a:cubicBezTo>
                    <a:pt x="31462" y="39039"/>
                    <a:pt x="31448" y="39053"/>
                    <a:pt x="31433" y="39060"/>
                  </a:cubicBezTo>
                  <a:lnTo>
                    <a:pt x="31412" y="39074"/>
                  </a:lnTo>
                  <a:cubicBezTo>
                    <a:pt x="31408" y="39081"/>
                    <a:pt x="31402" y="39088"/>
                    <a:pt x="31396" y="39093"/>
                  </a:cubicBezTo>
                  <a:lnTo>
                    <a:pt x="31396" y="39093"/>
                  </a:lnTo>
                  <a:lnTo>
                    <a:pt x="32181" y="38637"/>
                  </a:lnTo>
                  <a:cubicBezTo>
                    <a:pt x="32202" y="38623"/>
                    <a:pt x="32223" y="38609"/>
                    <a:pt x="32244" y="38595"/>
                  </a:cubicBezTo>
                  <a:lnTo>
                    <a:pt x="32258" y="38581"/>
                  </a:lnTo>
                  <a:cubicBezTo>
                    <a:pt x="32272" y="38567"/>
                    <a:pt x="32286" y="38560"/>
                    <a:pt x="32301" y="38545"/>
                  </a:cubicBezTo>
                  <a:lnTo>
                    <a:pt x="32315" y="38524"/>
                  </a:lnTo>
                  <a:cubicBezTo>
                    <a:pt x="32329" y="38510"/>
                    <a:pt x="32343" y="38489"/>
                    <a:pt x="32357" y="38468"/>
                  </a:cubicBezTo>
                  <a:cubicBezTo>
                    <a:pt x="32357" y="38468"/>
                    <a:pt x="32357" y="38468"/>
                    <a:pt x="32364" y="38461"/>
                  </a:cubicBezTo>
                  <a:cubicBezTo>
                    <a:pt x="32378" y="38440"/>
                    <a:pt x="32392" y="38412"/>
                    <a:pt x="32406" y="38390"/>
                  </a:cubicBezTo>
                  <a:cubicBezTo>
                    <a:pt x="32406" y="38383"/>
                    <a:pt x="32406" y="38383"/>
                    <a:pt x="32406" y="38376"/>
                  </a:cubicBezTo>
                  <a:cubicBezTo>
                    <a:pt x="32413" y="38362"/>
                    <a:pt x="32420" y="38348"/>
                    <a:pt x="32427" y="38327"/>
                  </a:cubicBezTo>
                  <a:cubicBezTo>
                    <a:pt x="32427" y="38320"/>
                    <a:pt x="32427" y="38313"/>
                    <a:pt x="32434" y="38299"/>
                  </a:cubicBezTo>
                  <a:cubicBezTo>
                    <a:pt x="32434" y="38299"/>
                    <a:pt x="32434" y="38292"/>
                    <a:pt x="32442" y="38285"/>
                  </a:cubicBezTo>
                  <a:lnTo>
                    <a:pt x="32442" y="38271"/>
                  </a:lnTo>
                  <a:cubicBezTo>
                    <a:pt x="32449" y="38256"/>
                    <a:pt x="32456" y="38235"/>
                    <a:pt x="32456" y="38221"/>
                  </a:cubicBezTo>
                  <a:cubicBezTo>
                    <a:pt x="32463" y="38200"/>
                    <a:pt x="32456" y="38207"/>
                    <a:pt x="32456" y="38200"/>
                  </a:cubicBezTo>
                  <a:lnTo>
                    <a:pt x="32456" y="38186"/>
                  </a:lnTo>
                  <a:lnTo>
                    <a:pt x="32456" y="38165"/>
                  </a:lnTo>
                  <a:cubicBezTo>
                    <a:pt x="32456" y="38158"/>
                    <a:pt x="32463" y="38130"/>
                    <a:pt x="32463" y="38115"/>
                  </a:cubicBezTo>
                  <a:lnTo>
                    <a:pt x="32463" y="38087"/>
                  </a:lnTo>
                  <a:lnTo>
                    <a:pt x="32463" y="38080"/>
                  </a:lnTo>
                  <a:lnTo>
                    <a:pt x="32463" y="38066"/>
                  </a:lnTo>
                  <a:lnTo>
                    <a:pt x="32463" y="38017"/>
                  </a:lnTo>
                  <a:lnTo>
                    <a:pt x="32463" y="37967"/>
                  </a:lnTo>
                  <a:lnTo>
                    <a:pt x="32519" y="19238"/>
                  </a:lnTo>
                  <a:cubicBezTo>
                    <a:pt x="32554" y="19216"/>
                    <a:pt x="32554" y="19209"/>
                    <a:pt x="32547" y="19188"/>
                  </a:cubicBezTo>
                  <a:lnTo>
                    <a:pt x="32547" y="19139"/>
                  </a:lnTo>
                  <a:lnTo>
                    <a:pt x="32547" y="19118"/>
                  </a:lnTo>
                  <a:lnTo>
                    <a:pt x="32547" y="19104"/>
                  </a:lnTo>
                  <a:lnTo>
                    <a:pt x="32547" y="19090"/>
                  </a:lnTo>
                  <a:cubicBezTo>
                    <a:pt x="32547" y="19082"/>
                    <a:pt x="32547" y="19054"/>
                    <a:pt x="32547" y="19033"/>
                  </a:cubicBezTo>
                  <a:cubicBezTo>
                    <a:pt x="32540" y="19019"/>
                    <a:pt x="32547" y="18998"/>
                    <a:pt x="32540" y="18977"/>
                  </a:cubicBezTo>
                  <a:cubicBezTo>
                    <a:pt x="32533" y="18963"/>
                    <a:pt x="32533" y="18941"/>
                    <a:pt x="32526" y="18927"/>
                  </a:cubicBezTo>
                  <a:cubicBezTo>
                    <a:pt x="32526" y="18906"/>
                    <a:pt x="32519" y="18885"/>
                    <a:pt x="32519" y="18871"/>
                  </a:cubicBezTo>
                  <a:lnTo>
                    <a:pt x="32519" y="18850"/>
                  </a:lnTo>
                  <a:lnTo>
                    <a:pt x="32519" y="18843"/>
                  </a:lnTo>
                  <a:cubicBezTo>
                    <a:pt x="32519" y="18836"/>
                    <a:pt x="32519" y="18822"/>
                    <a:pt x="32512" y="18808"/>
                  </a:cubicBezTo>
                  <a:cubicBezTo>
                    <a:pt x="32505" y="18800"/>
                    <a:pt x="32498" y="18772"/>
                    <a:pt x="32491" y="18751"/>
                  </a:cubicBezTo>
                  <a:cubicBezTo>
                    <a:pt x="32491" y="18737"/>
                    <a:pt x="32491" y="18730"/>
                    <a:pt x="32484" y="18723"/>
                  </a:cubicBezTo>
                  <a:lnTo>
                    <a:pt x="32477" y="18709"/>
                  </a:lnTo>
                  <a:cubicBezTo>
                    <a:pt x="32477" y="18702"/>
                    <a:pt x="32477" y="18688"/>
                    <a:pt x="32470" y="18681"/>
                  </a:cubicBezTo>
                  <a:lnTo>
                    <a:pt x="32449" y="18610"/>
                  </a:lnTo>
                  <a:lnTo>
                    <a:pt x="32442" y="18596"/>
                  </a:lnTo>
                  <a:lnTo>
                    <a:pt x="32434" y="18568"/>
                  </a:lnTo>
                  <a:cubicBezTo>
                    <a:pt x="32427" y="18554"/>
                    <a:pt x="32420" y="18540"/>
                    <a:pt x="32420" y="18533"/>
                  </a:cubicBezTo>
                  <a:lnTo>
                    <a:pt x="32392" y="18476"/>
                  </a:lnTo>
                  <a:cubicBezTo>
                    <a:pt x="32392" y="18462"/>
                    <a:pt x="32385" y="18455"/>
                    <a:pt x="32385" y="18448"/>
                  </a:cubicBezTo>
                  <a:lnTo>
                    <a:pt x="32378" y="18434"/>
                  </a:lnTo>
                  <a:cubicBezTo>
                    <a:pt x="32371" y="18413"/>
                    <a:pt x="32357" y="18392"/>
                    <a:pt x="32343" y="18370"/>
                  </a:cubicBezTo>
                  <a:cubicBezTo>
                    <a:pt x="32336" y="18349"/>
                    <a:pt x="32329" y="18335"/>
                    <a:pt x="32322" y="18321"/>
                  </a:cubicBezTo>
                  <a:cubicBezTo>
                    <a:pt x="32308" y="18286"/>
                    <a:pt x="32293" y="18258"/>
                    <a:pt x="32272" y="18230"/>
                  </a:cubicBezTo>
                  <a:lnTo>
                    <a:pt x="32258" y="18194"/>
                  </a:lnTo>
                  <a:cubicBezTo>
                    <a:pt x="32230" y="18159"/>
                    <a:pt x="32209" y="18117"/>
                    <a:pt x="32181" y="18081"/>
                  </a:cubicBezTo>
                  <a:lnTo>
                    <a:pt x="32167" y="18060"/>
                  </a:lnTo>
                  <a:cubicBezTo>
                    <a:pt x="32145" y="18025"/>
                    <a:pt x="32124" y="17997"/>
                    <a:pt x="32103" y="17962"/>
                  </a:cubicBezTo>
                  <a:lnTo>
                    <a:pt x="32075" y="17926"/>
                  </a:lnTo>
                  <a:cubicBezTo>
                    <a:pt x="32061" y="17905"/>
                    <a:pt x="32047" y="17884"/>
                    <a:pt x="32026" y="17863"/>
                  </a:cubicBezTo>
                  <a:lnTo>
                    <a:pt x="32019" y="17856"/>
                  </a:lnTo>
                  <a:lnTo>
                    <a:pt x="31983" y="17814"/>
                  </a:lnTo>
                  <a:cubicBezTo>
                    <a:pt x="31969" y="17799"/>
                    <a:pt x="31955" y="17778"/>
                    <a:pt x="31941" y="17764"/>
                  </a:cubicBezTo>
                  <a:cubicBezTo>
                    <a:pt x="31934" y="17757"/>
                    <a:pt x="31934" y="17757"/>
                    <a:pt x="31927" y="17750"/>
                  </a:cubicBezTo>
                  <a:lnTo>
                    <a:pt x="31913" y="17729"/>
                  </a:lnTo>
                  <a:cubicBezTo>
                    <a:pt x="31899" y="17722"/>
                    <a:pt x="31885" y="17708"/>
                    <a:pt x="31871" y="17694"/>
                  </a:cubicBezTo>
                  <a:cubicBezTo>
                    <a:pt x="31856" y="17680"/>
                    <a:pt x="31849" y="17673"/>
                    <a:pt x="31835" y="17659"/>
                  </a:cubicBezTo>
                  <a:lnTo>
                    <a:pt x="31821" y="17644"/>
                  </a:lnTo>
                  <a:lnTo>
                    <a:pt x="31814" y="17637"/>
                  </a:lnTo>
                  <a:cubicBezTo>
                    <a:pt x="31793" y="17623"/>
                    <a:pt x="31779" y="17602"/>
                    <a:pt x="31758" y="17588"/>
                  </a:cubicBezTo>
                  <a:cubicBezTo>
                    <a:pt x="31751" y="17581"/>
                    <a:pt x="31744" y="17574"/>
                    <a:pt x="31730" y="17567"/>
                  </a:cubicBezTo>
                  <a:lnTo>
                    <a:pt x="31723" y="17560"/>
                  </a:lnTo>
                  <a:lnTo>
                    <a:pt x="31708" y="17546"/>
                  </a:lnTo>
                  <a:lnTo>
                    <a:pt x="31659" y="17510"/>
                  </a:lnTo>
                  <a:lnTo>
                    <a:pt x="31624" y="17482"/>
                  </a:lnTo>
                  <a:lnTo>
                    <a:pt x="31560" y="17447"/>
                  </a:lnTo>
                  <a:lnTo>
                    <a:pt x="31511" y="17419"/>
                  </a:lnTo>
                  <a:lnTo>
                    <a:pt x="31504" y="17412"/>
                  </a:lnTo>
                  <a:lnTo>
                    <a:pt x="1580" y="141"/>
                  </a:lnTo>
                  <a:lnTo>
                    <a:pt x="1544" y="120"/>
                  </a:lnTo>
                  <a:lnTo>
                    <a:pt x="1537" y="113"/>
                  </a:lnTo>
                  <a:lnTo>
                    <a:pt x="1516" y="106"/>
                  </a:lnTo>
                  <a:lnTo>
                    <a:pt x="1502" y="99"/>
                  </a:lnTo>
                  <a:lnTo>
                    <a:pt x="1481" y="85"/>
                  </a:lnTo>
                  <a:lnTo>
                    <a:pt x="1467" y="85"/>
                  </a:lnTo>
                  <a:lnTo>
                    <a:pt x="1425" y="64"/>
                  </a:lnTo>
                  <a:lnTo>
                    <a:pt x="1382" y="42"/>
                  </a:lnTo>
                  <a:lnTo>
                    <a:pt x="1361" y="35"/>
                  </a:lnTo>
                  <a:lnTo>
                    <a:pt x="1333" y="28"/>
                  </a:lnTo>
                  <a:lnTo>
                    <a:pt x="1185" y="28"/>
                  </a:lnTo>
                  <a:lnTo>
                    <a:pt x="1157" y="0"/>
                  </a:lnTo>
                  <a:close/>
                  <a:moveTo>
                    <a:pt x="31396" y="39093"/>
                  </a:moveTo>
                  <a:lnTo>
                    <a:pt x="31356" y="39116"/>
                  </a:lnTo>
                  <a:cubicBezTo>
                    <a:pt x="31370" y="39112"/>
                    <a:pt x="31384" y="39104"/>
                    <a:pt x="31396" y="3909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1814150" y="1192725"/>
              <a:ext cx="813175" cy="979325"/>
            </a:xfrm>
            <a:custGeom>
              <a:avLst/>
              <a:gdLst/>
              <a:ahLst/>
              <a:cxnLst/>
              <a:rect l="l" t="t" r="r" b="b"/>
              <a:pathLst>
                <a:path w="32527" h="39173" extrusionOk="0">
                  <a:moveTo>
                    <a:pt x="339" y="508"/>
                  </a:moveTo>
                  <a:lnTo>
                    <a:pt x="339" y="515"/>
                  </a:lnTo>
                  <a:lnTo>
                    <a:pt x="340" y="508"/>
                  </a:lnTo>
                  <a:close/>
                  <a:moveTo>
                    <a:pt x="346" y="472"/>
                  </a:moveTo>
                  <a:lnTo>
                    <a:pt x="340" y="508"/>
                  </a:lnTo>
                  <a:lnTo>
                    <a:pt x="445" y="508"/>
                  </a:lnTo>
                  <a:lnTo>
                    <a:pt x="473" y="515"/>
                  </a:lnTo>
                  <a:lnTo>
                    <a:pt x="494" y="522"/>
                  </a:lnTo>
                  <a:lnTo>
                    <a:pt x="529" y="536"/>
                  </a:lnTo>
                  <a:lnTo>
                    <a:pt x="544" y="536"/>
                  </a:lnTo>
                  <a:lnTo>
                    <a:pt x="593" y="550"/>
                  </a:lnTo>
                  <a:lnTo>
                    <a:pt x="635" y="571"/>
                  </a:lnTo>
                  <a:lnTo>
                    <a:pt x="649" y="578"/>
                  </a:lnTo>
                  <a:lnTo>
                    <a:pt x="685" y="599"/>
                  </a:lnTo>
                  <a:lnTo>
                    <a:pt x="706" y="606"/>
                  </a:lnTo>
                  <a:lnTo>
                    <a:pt x="748" y="627"/>
                  </a:lnTo>
                  <a:lnTo>
                    <a:pt x="30672" y="17898"/>
                  </a:lnTo>
                  <a:cubicBezTo>
                    <a:pt x="30700" y="17919"/>
                    <a:pt x="30750" y="17948"/>
                    <a:pt x="30778" y="17976"/>
                  </a:cubicBezTo>
                  <a:cubicBezTo>
                    <a:pt x="30813" y="17997"/>
                    <a:pt x="30841" y="18018"/>
                    <a:pt x="30877" y="18046"/>
                  </a:cubicBezTo>
                  <a:lnTo>
                    <a:pt x="30884" y="18053"/>
                  </a:lnTo>
                  <a:cubicBezTo>
                    <a:pt x="30912" y="18081"/>
                    <a:pt x="30947" y="18103"/>
                    <a:pt x="30975" y="18131"/>
                  </a:cubicBezTo>
                  <a:lnTo>
                    <a:pt x="30989" y="18145"/>
                  </a:lnTo>
                  <a:cubicBezTo>
                    <a:pt x="31011" y="18166"/>
                    <a:pt x="31032" y="18194"/>
                    <a:pt x="31060" y="18215"/>
                  </a:cubicBezTo>
                  <a:lnTo>
                    <a:pt x="31067" y="18222"/>
                  </a:lnTo>
                  <a:lnTo>
                    <a:pt x="31081" y="18237"/>
                  </a:lnTo>
                  <a:cubicBezTo>
                    <a:pt x="31095" y="18258"/>
                    <a:pt x="31109" y="18272"/>
                    <a:pt x="31123" y="18286"/>
                  </a:cubicBezTo>
                  <a:lnTo>
                    <a:pt x="31145" y="18314"/>
                  </a:lnTo>
                  <a:cubicBezTo>
                    <a:pt x="31152" y="18321"/>
                    <a:pt x="31152" y="18321"/>
                    <a:pt x="31173" y="18342"/>
                  </a:cubicBezTo>
                  <a:cubicBezTo>
                    <a:pt x="31187" y="18363"/>
                    <a:pt x="31208" y="18385"/>
                    <a:pt x="31222" y="18406"/>
                  </a:cubicBezTo>
                  <a:lnTo>
                    <a:pt x="31229" y="18413"/>
                  </a:lnTo>
                  <a:lnTo>
                    <a:pt x="31236" y="18427"/>
                  </a:lnTo>
                  <a:cubicBezTo>
                    <a:pt x="31243" y="18434"/>
                    <a:pt x="31250" y="18441"/>
                    <a:pt x="31257" y="18448"/>
                  </a:cubicBezTo>
                  <a:cubicBezTo>
                    <a:pt x="31278" y="18483"/>
                    <a:pt x="31300" y="18519"/>
                    <a:pt x="31321" y="18540"/>
                  </a:cubicBezTo>
                  <a:lnTo>
                    <a:pt x="31328" y="18554"/>
                  </a:lnTo>
                  <a:cubicBezTo>
                    <a:pt x="31328" y="18554"/>
                    <a:pt x="31328" y="18561"/>
                    <a:pt x="31335" y="18561"/>
                  </a:cubicBezTo>
                  <a:cubicBezTo>
                    <a:pt x="31356" y="18603"/>
                    <a:pt x="31384" y="18638"/>
                    <a:pt x="31405" y="18681"/>
                  </a:cubicBezTo>
                  <a:cubicBezTo>
                    <a:pt x="31412" y="18688"/>
                    <a:pt x="31412" y="18695"/>
                    <a:pt x="31419" y="18702"/>
                  </a:cubicBezTo>
                  <a:lnTo>
                    <a:pt x="31427" y="18716"/>
                  </a:lnTo>
                  <a:cubicBezTo>
                    <a:pt x="31441" y="18744"/>
                    <a:pt x="31455" y="18772"/>
                    <a:pt x="31469" y="18800"/>
                  </a:cubicBezTo>
                  <a:lnTo>
                    <a:pt x="31490" y="18836"/>
                  </a:lnTo>
                  <a:cubicBezTo>
                    <a:pt x="31490" y="18843"/>
                    <a:pt x="31490" y="18850"/>
                    <a:pt x="31497" y="18850"/>
                  </a:cubicBezTo>
                  <a:cubicBezTo>
                    <a:pt x="31497" y="18843"/>
                    <a:pt x="31490" y="18836"/>
                    <a:pt x="31490" y="18829"/>
                  </a:cubicBezTo>
                  <a:cubicBezTo>
                    <a:pt x="31483" y="18815"/>
                    <a:pt x="31483" y="18808"/>
                    <a:pt x="31476" y="18800"/>
                  </a:cubicBezTo>
                  <a:cubicBezTo>
                    <a:pt x="31462" y="18765"/>
                    <a:pt x="31441" y="18737"/>
                    <a:pt x="31427" y="18709"/>
                  </a:cubicBezTo>
                  <a:lnTo>
                    <a:pt x="31419" y="18695"/>
                  </a:lnTo>
                  <a:cubicBezTo>
                    <a:pt x="31412" y="18688"/>
                    <a:pt x="31405" y="18681"/>
                    <a:pt x="31405" y="18674"/>
                  </a:cubicBezTo>
                  <a:cubicBezTo>
                    <a:pt x="31384" y="18631"/>
                    <a:pt x="31363" y="18596"/>
                    <a:pt x="31335" y="18554"/>
                  </a:cubicBezTo>
                  <a:lnTo>
                    <a:pt x="31328" y="18547"/>
                  </a:lnTo>
                  <a:lnTo>
                    <a:pt x="31321" y="18533"/>
                  </a:lnTo>
                  <a:cubicBezTo>
                    <a:pt x="31307" y="18511"/>
                    <a:pt x="31278" y="18476"/>
                    <a:pt x="31257" y="18441"/>
                  </a:cubicBezTo>
                  <a:lnTo>
                    <a:pt x="31236" y="18420"/>
                  </a:lnTo>
                  <a:lnTo>
                    <a:pt x="31229" y="18406"/>
                  </a:lnTo>
                  <a:lnTo>
                    <a:pt x="31222" y="18392"/>
                  </a:lnTo>
                  <a:cubicBezTo>
                    <a:pt x="31208" y="18378"/>
                    <a:pt x="31187" y="18349"/>
                    <a:pt x="31173" y="18335"/>
                  </a:cubicBezTo>
                  <a:lnTo>
                    <a:pt x="31145" y="18300"/>
                  </a:lnTo>
                  <a:lnTo>
                    <a:pt x="31123" y="18279"/>
                  </a:lnTo>
                  <a:cubicBezTo>
                    <a:pt x="31109" y="18258"/>
                    <a:pt x="31095" y="18244"/>
                    <a:pt x="31081" y="18230"/>
                  </a:cubicBezTo>
                  <a:lnTo>
                    <a:pt x="31067" y="18215"/>
                  </a:lnTo>
                  <a:lnTo>
                    <a:pt x="31060" y="18208"/>
                  </a:lnTo>
                  <a:cubicBezTo>
                    <a:pt x="31032" y="18180"/>
                    <a:pt x="31011" y="18152"/>
                    <a:pt x="30982" y="18124"/>
                  </a:cubicBezTo>
                  <a:lnTo>
                    <a:pt x="30968" y="18117"/>
                  </a:lnTo>
                  <a:cubicBezTo>
                    <a:pt x="30947" y="18096"/>
                    <a:pt x="30912" y="18067"/>
                    <a:pt x="30884" y="18039"/>
                  </a:cubicBezTo>
                  <a:lnTo>
                    <a:pt x="30870" y="18032"/>
                  </a:lnTo>
                  <a:cubicBezTo>
                    <a:pt x="30841" y="18004"/>
                    <a:pt x="30806" y="17976"/>
                    <a:pt x="30771" y="17955"/>
                  </a:cubicBezTo>
                  <a:cubicBezTo>
                    <a:pt x="30736" y="17926"/>
                    <a:pt x="30700" y="17905"/>
                    <a:pt x="30665" y="17884"/>
                  </a:cubicBezTo>
                  <a:lnTo>
                    <a:pt x="741" y="599"/>
                  </a:lnTo>
                  <a:cubicBezTo>
                    <a:pt x="727" y="585"/>
                    <a:pt x="713" y="578"/>
                    <a:pt x="699" y="571"/>
                  </a:cubicBezTo>
                  <a:lnTo>
                    <a:pt x="678" y="564"/>
                  </a:lnTo>
                  <a:lnTo>
                    <a:pt x="642" y="543"/>
                  </a:lnTo>
                  <a:lnTo>
                    <a:pt x="628" y="543"/>
                  </a:lnTo>
                  <a:cubicBezTo>
                    <a:pt x="614" y="536"/>
                    <a:pt x="600" y="529"/>
                    <a:pt x="579" y="522"/>
                  </a:cubicBezTo>
                  <a:cubicBezTo>
                    <a:pt x="565" y="515"/>
                    <a:pt x="551" y="508"/>
                    <a:pt x="529" y="508"/>
                  </a:cubicBezTo>
                  <a:lnTo>
                    <a:pt x="515" y="501"/>
                  </a:lnTo>
                  <a:lnTo>
                    <a:pt x="487" y="486"/>
                  </a:lnTo>
                  <a:lnTo>
                    <a:pt x="466" y="486"/>
                  </a:lnTo>
                  <a:lnTo>
                    <a:pt x="438" y="479"/>
                  </a:lnTo>
                  <a:lnTo>
                    <a:pt x="417" y="479"/>
                  </a:lnTo>
                  <a:lnTo>
                    <a:pt x="389" y="472"/>
                  </a:lnTo>
                  <a:close/>
                  <a:moveTo>
                    <a:pt x="1234" y="0"/>
                  </a:moveTo>
                  <a:lnTo>
                    <a:pt x="1241" y="14"/>
                  </a:lnTo>
                  <a:lnTo>
                    <a:pt x="1227" y="14"/>
                  </a:lnTo>
                  <a:lnTo>
                    <a:pt x="1206" y="7"/>
                  </a:lnTo>
                  <a:lnTo>
                    <a:pt x="1044" y="7"/>
                  </a:lnTo>
                  <a:lnTo>
                    <a:pt x="988" y="14"/>
                  </a:lnTo>
                  <a:cubicBezTo>
                    <a:pt x="960" y="21"/>
                    <a:pt x="938" y="28"/>
                    <a:pt x="910" y="35"/>
                  </a:cubicBezTo>
                  <a:lnTo>
                    <a:pt x="875" y="49"/>
                  </a:lnTo>
                  <a:lnTo>
                    <a:pt x="868" y="49"/>
                  </a:lnTo>
                  <a:lnTo>
                    <a:pt x="826" y="71"/>
                  </a:lnTo>
                  <a:lnTo>
                    <a:pt x="1" y="557"/>
                  </a:lnTo>
                  <a:cubicBezTo>
                    <a:pt x="1" y="564"/>
                    <a:pt x="8" y="564"/>
                    <a:pt x="8" y="571"/>
                  </a:cubicBezTo>
                  <a:lnTo>
                    <a:pt x="50" y="550"/>
                  </a:lnTo>
                  <a:lnTo>
                    <a:pt x="64" y="550"/>
                  </a:lnTo>
                  <a:lnTo>
                    <a:pt x="99" y="529"/>
                  </a:lnTo>
                  <a:cubicBezTo>
                    <a:pt x="121" y="522"/>
                    <a:pt x="142" y="522"/>
                    <a:pt x="170" y="515"/>
                  </a:cubicBezTo>
                  <a:lnTo>
                    <a:pt x="219" y="508"/>
                  </a:lnTo>
                  <a:lnTo>
                    <a:pt x="198" y="508"/>
                  </a:lnTo>
                  <a:lnTo>
                    <a:pt x="142" y="515"/>
                  </a:lnTo>
                  <a:lnTo>
                    <a:pt x="114" y="515"/>
                  </a:lnTo>
                  <a:lnTo>
                    <a:pt x="819" y="113"/>
                  </a:lnTo>
                  <a:lnTo>
                    <a:pt x="861" y="92"/>
                  </a:lnTo>
                  <a:lnTo>
                    <a:pt x="875" y="85"/>
                  </a:lnTo>
                  <a:cubicBezTo>
                    <a:pt x="889" y="78"/>
                    <a:pt x="896" y="71"/>
                    <a:pt x="910" y="71"/>
                  </a:cubicBezTo>
                  <a:cubicBezTo>
                    <a:pt x="931" y="64"/>
                    <a:pt x="960" y="56"/>
                    <a:pt x="981" y="49"/>
                  </a:cubicBezTo>
                  <a:cubicBezTo>
                    <a:pt x="995" y="49"/>
                    <a:pt x="1009" y="42"/>
                    <a:pt x="1044" y="42"/>
                  </a:cubicBezTo>
                  <a:lnTo>
                    <a:pt x="1241" y="42"/>
                  </a:lnTo>
                  <a:lnTo>
                    <a:pt x="1263" y="49"/>
                  </a:lnTo>
                  <a:lnTo>
                    <a:pt x="1361" y="49"/>
                  </a:lnTo>
                  <a:lnTo>
                    <a:pt x="1404" y="71"/>
                  </a:lnTo>
                  <a:lnTo>
                    <a:pt x="1446" y="85"/>
                  </a:lnTo>
                  <a:lnTo>
                    <a:pt x="1474" y="99"/>
                  </a:lnTo>
                  <a:lnTo>
                    <a:pt x="1488" y="106"/>
                  </a:lnTo>
                  <a:lnTo>
                    <a:pt x="1495" y="113"/>
                  </a:lnTo>
                  <a:lnTo>
                    <a:pt x="1516" y="127"/>
                  </a:lnTo>
                  <a:lnTo>
                    <a:pt x="1530" y="134"/>
                  </a:lnTo>
                  <a:lnTo>
                    <a:pt x="1559" y="148"/>
                  </a:lnTo>
                  <a:lnTo>
                    <a:pt x="31469" y="17433"/>
                  </a:lnTo>
                  <a:lnTo>
                    <a:pt x="31483" y="17440"/>
                  </a:lnTo>
                  <a:lnTo>
                    <a:pt x="31525" y="17468"/>
                  </a:lnTo>
                  <a:cubicBezTo>
                    <a:pt x="31539" y="17482"/>
                    <a:pt x="31553" y="17489"/>
                    <a:pt x="31568" y="17496"/>
                  </a:cubicBezTo>
                  <a:lnTo>
                    <a:pt x="31582" y="17510"/>
                  </a:lnTo>
                  <a:lnTo>
                    <a:pt x="31617" y="17532"/>
                  </a:lnTo>
                  <a:lnTo>
                    <a:pt x="31666" y="17567"/>
                  </a:lnTo>
                  <a:lnTo>
                    <a:pt x="31694" y="17595"/>
                  </a:lnTo>
                  <a:lnTo>
                    <a:pt x="31716" y="17609"/>
                  </a:lnTo>
                  <a:cubicBezTo>
                    <a:pt x="31730" y="17623"/>
                    <a:pt x="31751" y="17637"/>
                    <a:pt x="31765" y="17659"/>
                  </a:cubicBezTo>
                  <a:lnTo>
                    <a:pt x="31779" y="17666"/>
                  </a:lnTo>
                  <a:lnTo>
                    <a:pt x="31786" y="17673"/>
                  </a:lnTo>
                  <a:lnTo>
                    <a:pt x="31800" y="17687"/>
                  </a:lnTo>
                  <a:lnTo>
                    <a:pt x="31828" y="17715"/>
                  </a:lnTo>
                  <a:lnTo>
                    <a:pt x="31849" y="17743"/>
                  </a:lnTo>
                  <a:lnTo>
                    <a:pt x="31871" y="17757"/>
                  </a:lnTo>
                  <a:lnTo>
                    <a:pt x="31892" y="17785"/>
                  </a:lnTo>
                  <a:lnTo>
                    <a:pt x="31920" y="17814"/>
                  </a:lnTo>
                  <a:lnTo>
                    <a:pt x="31948" y="17849"/>
                  </a:lnTo>
                  <a:lnTo>
                    <a:pt x="31983" y="17884"/>
                  </a:lnTo>
                  <a:cubicBezTo>
                    <a:pt x="31990" y="17898"/>
                    <a:pt x="32005" y="17912"/>
                    <a:pt x="32019" y="17933"/>
                  </a:cubicBezTo>
                  <a:lnTo>
                    <a:pt x="32026" y="17948"/>
                  </a:lnTo>
                  <a:cubicBezTo>
                    <a:pt x="32033" y="17948"/>
                    <a:pt x="32040" y="17955"/>
                    <a:pt x="32040" y="17962"/>
                  </a:cubicBezTo>
                  <a:lnTo>
                    <a:pt x="32061" y="17983"/>
                  </a:lnTo>
                  <a:cubicBezTo>
                    <a:pt x="32082" y="18011"/>
                    <a:pt x="32103" y="18046"/>
                    <a:pt x="32124" y="18074"/>
                  </a:cubicBezTo>
                  <a:cubicBezTo>
                    <a:pt x="32124" y="18074"/>
                    <a:pt x="32124" y="18081"/>
                    <a:pt x="32131" y="18081"/>
                  </a:cubicBezTo>
                  <a:lnTo>
                    <a:pt x="32139" y="18096"/>
                  </a:lnTo>
                  <a:cubicBezTo>
                    <a:pt x="32160" y="18131"/>
                    <a:pt x="32188" y="18173"/>
                    <a:pt x="32209" y="18208"/>
                  </a:cubicBezTo>
                  <a:lnTo>
                    <a:pt x="32223" y="18230"/>
                  </a:lnTo>
                  <a:lnTo>
                    <a:pt x="32230" y="18244"/>
                  </a:lnTo>
                  <a:lnTo>
                    <a:pt x="32237" y="18258"/>
                  </a:lnTo>
                  <a:cubicBezTo>
                    <a:pt x="32244" y="18279"/>
                    <a:pt x="32258" y="18300"/>
                    <a:pt x="32272" y="18335"/>
                  </a:cubicBezTo>
                  <a:lnTo>
                    <a:pt x="32287" y="18363"/>
                  </a:lnTo>
                  <a:lnTo>
                    <a:pt x="32308" y="18399"/>
                  </a:lnTo>
                  <a:cubicBezTo>
                    <a:pt x="32315" y="18420"/>
                    <a:pt x="32322" y="18434"/>
                    <a:pt x="32329" y="18448"/>
                  </a:cubicBezTo>
                  <a:lnTo>
                    <a:pt x="32336" y="18462"/>
                  </a:lnTo>
                  <a:cubicBezTo>
                    <a:pt x="32336" y="18462"/>
                    <a:pt x="32343" y="18469"/>
                    <a:pt x="32343" y="18476"/>
                  </a:cubicBezTo>
                  <a:lnTo>
                    <a:pt x="32350" y="18497"/>
                  </a:lnTo>
                  <a:cubicBezTo>
                    <a:pt x="32357" y="18511"/>
                    <a:pt x="32364" y="18526"/>
                    <a:pt x="32371" y="18540"/>
                  </a:cubicBezTo>
                  <a:lnTo>
                    <a:pt x="32378" y="18568"/>
                  </a:lnTo>
                  <a:lnTo>
                    <a:pt x="32385" y="18589"/>
                  </a:lnTo>
                  <a:cubicBezTo>
                    <a:pt x="32385" y="18596"/>
                    <a:pt x="32392" y="18603"/>
                    <a:pt x="32392" y="18603"/>
                  </a:cubicBezTo>
                  <a:lnTo>
                    <a:pt x="32392" y="18617"/>
                  </a:lnTo>
                  <a:cubicBezTo>
                    <a:pt x="32392" y="18617"/>
                    <a:pt x="32392" y="18617"/>
                    <a:pt x="32392" y="18624"/>
                  </a:cubicBezTo>
                  <a:cubicBezTo>
                    <a:pt x="32399" y="18645"/>
                    <a:pt x="32413" y="18674"/>
                    <a:pt x="32420" y="18695"/>
                  </a:cubicBezTo>
                  <a:cubicBezTo>
                    <a:pt x="32420" y="18695"/>
                    <a:pt x="32420" y="18702"/>
                    <a:pt x="32420" y="18709"/>
                  </a:cubicBezTo>
                  <a:lnTo>
                    <a:pt x="32435" y="18744"/>
                  </a:lnTo>
                  <a:cubicBezTo>
                    <a:pt x="32435" y="18751"/>
                    <a:pt x="32435" y="18751"/>
                    <a:pt x="32435" y="18758"/>
                  </a:cubicBezTo>
                  <a:cubicBezTo>
                    <a:pt x="32442" y="18779"/>
                    <a:pt x="32442" y="18800"/>
                    <a:pt x="32449" y="18822"/>
                  </a:cubicBezTo>
                  <a:cubicBezTo>
                    <a:pt x="32449" y="18829"/>
                    <a:pt x="32449" y="18836"/>
                    <a:pt x="32449" y="18843"/>
                  </a:cubicBezTo>
                  <a:lnTo>
                    <a:pt x="32456" y="18878"/>
                  </a:lnTo>
                  <a:cubicBezTo>
                    <a:pt x="32463" y="18899"/>
                    <a:pt x="32470" y="18920"/>
                    <a:pt x="32470" y="18934"/>
                  </a:cubicBezTo>
                  <a:cubicBezTo>
                    <a:pt x="32477" y="18956"/>
                    <a:pt x="32477" y="18970"/>
                    <a:pt x="32477" y="18991"/>
                  </a:cubicBezTo>
                  <a:cubicBezTo>
                    <a:pt x="32484" y="19005"/>
                    <a:pt x="32484" y="19026"/>
                    <a:pt x="32484" y="19040"/>
                  </a:cubicBezTo>
                  <a:cubicBezTo>
                    <a:pt x="32491" y="19061"/>
                    <a:pt x="32491" y="19075"/>
                    <a:pt x="32491" y="19090"/>
                  </a:cubicBezTo>
                  <a:lnTo>
                    <a:pt x="32491" y="19132"/>
                  </a:lnTo>
                  <a:lnTo>
                    <a:pt x="32491" y="19146"/>
                  </a:lnTo>
                  <a:lnTo>
                    <a:pt x="32491" y="19195"/>
                  </a:lnTo>
                  <a:lnTo>
                    <a:pt x="32491" y="19245"/>
                  </a:lnTo>
                  <a:lnTo>
                    <a:pt x="32442" y="37967"/>
                  </a:lnTo>
                  <a:lnTo>
                    <a:pt x="32442" y="38017"/>
                  </a:lnTo>
                  <a:lnTo>
                    <a:pt x="32442" y="38066"/>
                  </a:lnTo>
                  <a:lnTo>
                    <a:pt x="32442" y="38101"/>
                  </a:lnTo>
                  <a:cubicBezTo>
                    <a:pt x="32442" y="38108"/>
                    <a:pt x="32442" y="38115"/>
                    <a:pt x="32442" y="38123"/>
                  </a:cubicBezTo>
                  <a:cubicBezTo>
                    <a:pt x="32442" y="38137"/>
                    <a:pt x="32435" y="38151"/>
                    <a:pt x="32435" y="38172"/>
                  </a:cubicBezTo>
                  <a:cubicBezTo>
                    <a:pt x="32435" y="38172"/>
                    <a:pt x="32435" y="38179"/>
                    <a:pt x="32435" y="38179"/>
                  </a:cubicBezTo>
                  <a:lnTo>
                    <a:pt x="32428" y="38207"/>
                  </a:lnTo>
                  <a:lnTo>
                    <a:pt x="32428" y="38221"/>
                  </a:lnTo>
                  <a:cubicBezTo>
                    <a:pt x="32420" y="38235"/>
                    <a:pt x="32420" y="38256"/>
                    <a:pt x="32406" y="38285"/>
                  </a:cubicBezTo>
                  <a:lnTo>
                    <a:pt x="32406" y="38299"/>
                  </a:lnTo>
                  <a:lnTo>
                    <a:pt x="32406" y="38313"/>
                  </a:lnTo>
                  <a:cubicBezTo>
                    <a:pt x="32406" y="38320"/>
                    <a:pt x="32406" y="38320"/>
                    <a:pt x="32399" y="38327"/>
                  </a:cubicBezTo>
                  <a:cubicBezTo>
                    <a:pt x="32399" y="38348"/>
                    <a:pt x="32392" y="38362"/>
                    <a:pt x="32378" y="38383"/>
                  </a:cubicBezTo>
                  <a:cubicBezTo>
                    <a:pt x="32364" y="38412"/>
                    <a:pt x="32350" y="38440"/>
                    <a:pt x="32329" y="38468"/>
                  </a:cubicBezTo>
                  <a:cubicBezTo>
                    <a:pt x="32315" y="38482"/>
                    <a:pt x="32308" y="38503"/>
                    <a:pt x="32294" y="38517"/>
                  </a:cubicBezTo>
                  <a:lnTo>
                    <a:pt x="32272" y="38538"/>
                  </a:lnTo>
                  <a:cubicBezTo>
                    <a:pt x="32258" y="38553"/>
                    <a:pt x="32244" y="38567"/>
                    <a:pt x="32230" y="38581"/>
                  </a:cubicBezTo>
                  <a:lnTo>
                    <a:pt x="32216" y="38588"/>
                  </a:lnTo>
                  <a:cubicBezTo>
                    <a:pt x="32202" y="38602"/>
                    <a:pt x="32181" y="38616"/>
                    <a:pt x="32160" y="38630"/>
                  </a:cubicBezTo>
                  <a:lnTo>
                    <a:pt x="31455" y="39039"/>
                  </a:lnTo>
                  <a:lnTo>
                    <a:pt x="31462" y="39032"/>
                  </a:lnTo>
                  <a:lnTo>
                    <a:pt x="31476" y="39018"/>
                  </a:lnTo>
                  <a:cubicBezTo>
                    <a:pt x="31518" y="38968"/>
                    <a:pt x="31546" y="38919"/>
                    <a:pt x="31575" y="38863"/>
                  </a:cubicBezTo>
                  <a:cubicBezTo>
                    <a:pt x="31582" y="38842"/>
                    <a:pt x="31596" y="38813"/>
                    <a:pt x="31603" y="38785"/>
                  </a:cubicBezTo>
                  <a:cubicBezTo>
                    <a:pt x="31603" y="38778"/>
                    <a:pt x="31603" y="38778"/>
                    <a:pt x="31603" y="38771"/>
                  </a:cubicBezTo>
                  <a:cubicBezTo>
                    <a:pt x="31610" y="38743"/>
                    <a:pt x="31624" y="38715"/>
                    <a:pt x="31624" y="38686"/>
                  </a:cubicBezTo>
                  <a:lnTo>
                    <a:pt x="31624" y="38672"/>
                  </a:lnTo>
                  <a:cubicBezTo>
                    <a:pt x="31631" y="38637"/>
                    <a:pt x="31645" y="38609"/>
                    <a:pt x="31645" y="38574"/>
                  </a:cubicBezTo>
                  <a:lnTo>
                    <a:pt x="31645" y="38560"/>
                  </a:lnTo>
                  <a:cubicBezTo>
                    <a:pt x="31645" y="38524"/>
                    <a:pt x="31645" y="38482"/>
                    <a:pt x="31645" y="38447"/>
                  </a:cubicBezTo>
                  <a:lnTo>
                    <a:pt x="31701" y="19717"/>
                  </a:lnTo>
                  <a:cubicBezTo>
                    <a:pt x="31701" y="19675"/>
                    <a:pt x="31701" y="19639"/>
                    <a:pt x="31701" y="19597"/>
                  </a:cubicBezTo>
                  <a:lnTo>
                    <a:pt x="31701" y="19583"/>
                  </a:lnTo>
                  <a:cubicBezTo>
                    <a:pt x="31694" y="19541"/>
                    <a:pt x="31694" y="19498"/>
                    <a:pt x="31687" y="19456"/>
                  </a:cubicBezTo>
                  <a:cubicBezTo>
                    <a:pt x="31680" y="19421"/>
                    <a:pt x="31666" y="19379"/>
                    <a:pt x="31659" y="19329"/>
                  </a:cubicBezTo>
                  <a:lnTo>
                    <a:pt x="31659" y="19322"/>
                  </a:lnTo>
                  <a:cubicBezTo>
                    <a:pt x="31652" y="19280"/>
                    <a:pt x="31638" y="19245"/>
                    <a:pt x="31631" y="19202"/>
                  </a:cubicBezTo>
                  <a:lnTo>
                    <a:pt x="31624" y="19188"/>
                  </a:lnTo>
                  <a:cubicBezTo>
                    <a:pt x="31610" y="19153"/>
                    <a:pt x="31603" y="19111"/>
                    <a:pt x="31589" y="19075"/>
                  </a:cubicBezTo>
                  <a:lnTo>
                    <a:pt x="31582" y="19054"/>
                  </a:lnTo>
                  <a:lnTo>
                    <a:pt x="31582" y="19047"/>
                  </a:lnTo>
                  <a:cubicBezTo>
                    <a:pt x="31568" y="19019"/>
                    <a:pt x="31553" y="18984"/>
                    <a:pt x="31539" y="18949"/>
                  </a:cubicBezTo>
                  <a:lnTo>
                    <a:pt x="31539" y="18941"/>
                  </a:lnTo>
                  <a:cubicBezTo>
                    <a:pt x="31532" y="18934"/>
                    <a:pt x="31532" y="18927"/>
                    <a:pt x="31532" y="18927"/>
                  </a:cubicBezTo>
                  <a:cubicBezTo>
                    <a:pt x="31525" y="18899"/>
                    <a:pt x="31511" y="18878"/>
                    <a:pt x="31504" y="18857"/>
                  </a:cubicBezTo>
                  <a:lnTo>
                    <a:pt x="31497" y="18850"/>
                  </a:lnTo>
                  <a:lnTo>
                    <a:pt x="31497" y="18864"/>
                  </a:lnTo>
                  <a:cubicBezTo>
                    <a:pt x="31504" y="18885"/>
                    <a:pt x="31518" y="18906"/>
                    <a:pt x="31525" y="18927"/>
                  </a:cubicBezTo>
                  <a:cubicBezTo>
                    <a:pt x="31532" y="18934"/>
                    <a:pt x="31532" y="18941"/>
                    <a:pt x="31532" y="18949"/>
                  </a:cubicBezTo>
                  <a:lnTo>
                    <a:pt x="31532" y="18956"/>
                  </a:lnTo>
                  <a:cubicBezTo>
                    <a:pt x="31546" y="18991"/>
                    <a:pt x="31560" y="19026"/>
                    <a:pt x="31575" y="19054"/>
                  </a:cubicBezTo>
                  <a:lnTo>
                    <a:pt x="31575" y="19061"/>
                  </a:lnTo>
                  <a:lnTo>
                    <a:pt x="31582" y="19075"/>
                  </a:lnTo>
                  <a:cubicBezTo>
                    <a:pt x="31596" y="19118"/>
                    <a:pt x="31603" y="19153"/>
                    <a:pt x="31617" y="19188"/>
                  </a:cubicBezTo>
                  <a:lnTo>
                    <a:pt x="31624" y="19209"/>
                  </a:lnTo>
                  <a:cubicBezTo>
                    <a:pt x="31631" y="19245"/>
                    <a:pt x="31645" y="19287"/>
                    <a:pt x="31652" y="19322"/>
                  </a:cubicBezTo>
                  <a:lnTo>
                    <a:pt x="31652" y="19336"/>
                  </a:lnTo>
                  <a:cubicBezTo>
                    <a:pt x="31659" y="19379"/>
                    <a:pt x="31673" y="19421"/>
                    <a:pt x="31680" y="19463"/>
                  </a:cubicBezTo>
                  <a:cubicBezTo>
                    <a:pt x="31680" y="19498"/>
                    <a:pt x="31694" y="19541"/>
                    <a:pt x="31694" y="19583"/>
                  </a:cubicBezTo>
                  <a:lnTo>
                    <a:pt x="31694" y="19597"/>
                  </a:lnTo>
                  <a:lnTo>
                    <a:pt x="31694" y="19717"/>
                  </a:lnTo>
                  <a:lnTo>
                    <a:pt x="31638" y="38440"/>
                  </a:lnTo>
                  <a:cubicBezTo>
                    <a:pt x="31638" y="38482"/>
                    <a:pt x="31631" y="38517"/>
                    <a:pt x="31631" y="38560"/>
                  </a:cubicBezTo>
                  <a:lnTo>
                    <a:pt x="31631" y="38567"/>
                  </a:lnTo>
                  <a:cubicBezTo>
                    <a:pt x="31631" y="38602"/>
                    <a:pt x="31624" y="38630"/>
                    <a:pt x="31617" y="38665"/>
                  </a:cubicBezTo>
                  <a:lnTo>
                    <a:pt x="31617" y="38679"/>
                  </a:lnTo>
                  <a:cubicBezTo>
                    <a:pt x="31610" y="38708"/>
                    <a:pt x="31603" y="38736"/>
                    <a:pt x="31596" y="38764"/>
                  </a:cubicBezTo>
                  <a:cubicBezTo>
                    <a:pt x="31596" y="38771"/>
                    <a:pt x="31596" y="38778"/>
                    <a:pt x="31589" y="38778"/>
                  </a:cubicBezTo>
                  <a:cubicBezTo>
                    <a:pt x="31582" y="38806"/>
                    <a:pt x="31575" y="38835"/>
                    <a:pt x="31560" y="38863"/>
                  </a:cubicBezTo>
                  <a:cubicBezTo>
                    <a:pt x="31532" y="38912"/>
                    <a:pt x="31504" y="38961"/>
                    <a:pt x="31469" y="39004"/>
                  </a:cubicBezTo>
                  <a:lnTo>
                    <a:pt x="31455" y="39018"/>
                  </a:lnTo>
                  <a:cubicBezTo>
                    <a:pt x="31441" y="39032"/>
                    <a:pt x="31427" y="39046"/>
                    <a:pt x="31412" y="39060"/>
                  </a:cubicBezTo>
                  <a:lnTo>
                    <a:pt x="31398" y="39067"/>
                  </a:lnTo>
                  <a:cubicBezTo>
                    <a:pt x="31377" y="39081"/>
                    <a:pt x="31363" y="39095"/>
                    <a:pt x="31342" y="39109"/>
                  </a:cubicBezTo>
                  <a:lnTo>
                    <a:pt x="31278" y="39173"/>
                  </a:lnTo>
                  <a:lnTo>
                    <a:pt x="31278" y="39173"/>
                  </a:lnTo>
                  <a:lnTo>
                    <a:pt x="31356" y="39124"/>
                  </a:lnTo>
                  <a:lnTo>
                    <a:pt x="32181" y="38644"/>
                  </a:lnTo>
                  <a:cubicBezTo>
                    <a:pt x="32202" y="38630"/>
                    <a:pt x="32223" y="38616"/>
                    <a:pt x="32244" y="38595"/>
                  </a:cubicBezTo>
                  <a:lnTo>
                    <a:pt x="32258" y="38581"/>
                  </a:lnTo>
                  <a:cubicBezTo>
                    <a:pt x="32272" y="38567"/>
                    <a:pt x="32294" y="38553"/>
                    <a:pt x="32301" y="38538"/>
                  </a:cubicBezTo>
                  <a:lnTo>
                    <a:pt x="32322" y="38524"/>
                  </a:lnTo>
                  <a:cubicBezTo>
                    <a:pt x="32329" y="38510"/>
                    <a:pt x="32350" y="38489"/>
                    <a:pt x="32371" y="38461"/>
                  </a:cubicBezTo>
                  <a:cubicBezTo>
                    <a:pt x="32385" y="38433"/>
                    <a:pt x="32399" y="38405"/>
                    <a:pt x="32413" y="38376"/>
                  </a:cubicBezTo>
                  <a:cubicBezTo>
                    <a:pt x="32420" y="38362"/>
                    <a:pt x="32428" y="38341"/>
                    <a:pt x="32435" y="38327"/>
                  </a:cubicBezTo>
                  <a:lnTo>
                    <a:pt x="32442" y="38306"/>
                  </a:lnTo>
                  <a:lnTo>
                    <a:pt x="32442" y="38292"/>
                  </a:lnTo>
                  <a:cubicBezTo>
                    <a:pt x="32442" y="38292"/>
                    <a:pt x="32442" y="38285"/>
                    <a:pt x="32442" y="38278"/>
                  </a:cubicBezTo>
                  <a:lnTo>
                    <a:pt x="32442" y="38271"/>
                  </a:lnTo>
                  <a:cubicBezTo>
                    <a:pt x="32449" y="38249"/>
                    <a:pt x="32456" y="38228"/>
                    <a:pt x="32463" y="38214"/>
                  </a:cubicBezTo>
                  <a:lnTo>
                    <a:pt x="32463" y="38200"/>
                  </a:lnTo>
                  <a:lnTo>
                    <a:pt x="32463" y="38172"/>
                  </a:lnTo>
                  <a:cubicBezTo>
                    <a:pt x="32463" y="38172"/>
                    <a:pt x="32463" y="38165"/>
                    <a:pt x="32463" y="38165"/>
                  </a:cubicBezTo>
                  <a:cubicBezTo>
                    <a:pt x="32470" y="38144"/>
                    <a:pt x="32470" y="38130"/>
                    <a:pt x="32470" y="38108"/>
                  </a:cubicBezTo>
                  <a:cubicBezTo>
                    <a:pt x="32477" y="38101"/>
                    <a:pt x="32477" y="38094"/>
                    <a:pt x="32470" y="38087"/>
                  </a:cubicBezTo>
                  <a:lnTo>
                    <a:pt x="32470" y="38059"/>
                  </a:lnTo>
                  <a:lnTo>
                    <a:pt x="32470" y="38010"/>
                  </a:lnTo>
                  <a:lnTo>
                    <a:pt x="32470" y="37960"/>
                  </a:lnTo>
                  <a:lnTo>
                    <a:pt x="32526" y="19231"/>
                  </a:lnTo>
                  <a:lnTo>
                    <a:pt x="32526" y="19181"/>
                  </a:lnTo>
                  <a:lnTo>
                    <a:pt x="32526" y="19132"/>
                  </a:lnTo>
                  <a:lnTo>
                    <a:pt x="32526" y="19111"/>
                  </a:lnTo>
                  <a:lnTo>
                    <a:pt x="32526" y="19075"/>
                  </a:lnTo>
                  <a:cubicBezTo>
                    <a:pt x="32519" y="19061"/>
                    <a:pt x="32519" y="19040"/>
                    <a:pt x="32519" y="19026"/>
                  </a:cubicBezTo>
                  <a:cubicBezTo>
                    <a:pt x="32519" y="19005"/>
                    <a:pt x="32512" y="18984"/>
                    <a:pt x="32512" y="18970"/>
                  </a:cubicBezTo>
                  <a:cubicBezTo>
                    <a:pt x="32512" y="18949"/>
                    <a:pt x="32505" y="18934"/>
                    <a:pt x="32505" y="18920"/>
                  </a:cubicBezTo>
                  <a:cubicBezTo>
                    <a:pt x="32498" y="18899"/>
                    <a:pt x="32491" y="18878"/>
                    <a:pt x="32491" y="18857"/>
                  </a:cubicBezTo>
                  <a:lnTo>
                    <a:pt x="32484" y="18822"/>
                  </a:lnTo>
                  <a:cubicBezTo>
                    <a:pt x="32484" y="18815"/>
                    <a:pt x="32484" y="18808"/>
                    <a:pt x="32484" y="18800"/>
                  </a:cubicBezTo>
                  <a:cubicBezTo>
                    <a:pt x="32477" y="18779"/>
                    <a:pt x="32470" y="18758"/>
                    <a:pt x="32463" y="18737"/>
                  </a:cubicBezTo>
                  <a:lnTo>
                    <a:pt x="32463" y="18723"/>
                  </a:lnTo>
                  <a:lnTo>
                    <a:pt x="32456" y="18688"/>
                  </a:lnTo>
                  <a:cubicBezTo>
                    <a:pt x="32456" y="18681"/>
                    <a:pt x="32449" y="18674"/>
                    <a:pt x="32449" y="18674"/>
                  </a:cubicBezTo>
                  <a:cubicBezTo>
                    <a:pt x="32442" y="18645"/>
                    <a:pt x="32435" y="18624"/>
                    <a:pt x="32428" y="18603"/>
                  </a:cubicBezTo>
                  <a:lnTo>
                    <a:pt x="32428" y="18589"/>
                  </a:lnTo>
                  <a:lnTo>
                    <a:pt x="32428" y="18582"/>
                  </a:lnTo>
                  <a:cubicBezTo>
                    <a:pt x="32428" y="18575"/>
                    <a:pt x="32420" y="18568"/>
                    <a:pt x="32420" y="18568"/>
                  </a:cubicBezTo>
                  <a:lnTo>
                    <a:pt x="32413" y="18547"/>
                  </a:lnTo>
                  <a:lnTo>
                    <a:pt x="32399" y="18519"/>
                  </a:lnTo>
                  <a:cubicBezTo>
                    <a:pt x="32399" y="18504"/>
                    <a:pt x="32392" y="18490"/>
                    <a:pt x="32385" y="18476"/>
                  </a:cubicBezTo>
                  <a:lnTo>
                    <a:pt x="32371" y="18448"/>
                  </a:lnTo>
                  <a:cubicBezTo>
                    <a:pt x="32364" y="18448"/>
                    <a:pt x="32364" y="18441"/>
                    <a:pt x="32364" y="18434"/>
                  </a:cubicBezTo>
                  <a:lnTo>
                    <a:pt x="32364" y="18420"/>
                  </a:lnTo>
                  <a:cubicBezTo>
                    <a:pt x="32357" y="18406"/>
                    <a:pt x="32350" y="18392"/>
                    <a:pt x="32343" y="18378"/>
                  </a:cubicBezTo>
                  <a:lnTo>
                    <a:pt x="32322" y="18335"/>
                  </a:lnTo>
                  <a:lnTo>
                    <a:pt x="32301" y="18300"/>
                  </a:lnTo>
                  <a:cubicBezTo>
                    <a:pt x="32294" y="18279"/>
                    <a:pt x="32279" y="18258"/>
                    <a:pt x="32265" y="18230"/>
                  </a:cubicBezTo>
                  <a:lnTo>
                    <a:pt x="32258" y="18222"/>
                  </a:lnTo>
                  <a:lnTo>
                    <a:pt x="32251" y="18208"/>
                  </a:lnTo>
                  <a:cubicBezTo>
                    <a:pt x="32251" y="18201"/>
                    <a:pt x="32237" y="18194"/>
                    <a:pt x="32237" y="18187"/>
                  </a:cubicBezTo>
                  <a:cubicBezTo>
                    <a:pt x="32216" y="18145"/>
                    <a:pt x="32195" y="18103"/>
                    <a:pt x="32167" y="18067"/>
                  </a:cubicBezTo>
                  <a:lnTo>
                    <a:pt x="32160" y="18053"/>
                  </a:lnTo>
                  <a:lnTo>
                    <a:pt x="32153" y="18046"/>
                  </a:lnTo>
                  <a:cubicBezTo>
                    <a:pt x="32139" y="18025"/>
                    <a:pt x="32110" y="17990"/>
                    <a:pt x="32089" y="17955"/>
                  </a:cubicBezTo>
                  <a:lnTo>
                    <a:pt x="32068" y="17933"/>
                  </a:lnTo>
                  <a:cubicBezTo>
                    <a:pt x="32068" y="17926"/>
                    <a:pt x="32061" y="17926"/>
                    <a:pt x="32061" y="17919"/>
                  </a:cubicBezTo>
                  <a:lnTo>
                    <a:pt x="32047" y="17905"/>
                  </a:lnTo>
                  <a:cubicBezTo>
                    <a:pt x="32033" y="17884"/>
                    <a:pt x="32026" y="17870"/>
                    <a:pt x="32005" y="17849"/>
                  </a:cubicBezTo>
                  <a:lnTo>
                    <a:pt x="31976" y="17821"/>
                  </a:lnTo>
                  <a:lnTo>
                    <a:pt x="31948" y="17785"/>
                  </a:lnTo>
                  <a:cubicBezTo>
                    <a:pt x="31941" y="17778"/>
                    <a:pt x="31934" y="17764"/>
                    <a:pt x="31913" y="17743"/>
                  </a:cubicBezTo>
                  <a:lnTo>
                    <a:pt x="31899" y="17729"/>
                  </a:lnTo>
                  <a:lnTo>
                    <a:pt x="31878" y="17715"/>
                  </a:lnTo>
                  <a:lnTo>
                    <a:pt x="31857" y="17687"/>
                  </a:lnTo>
                  <a:lnTo>
                    <a:pt x="31828" y="17659"/>
                  </a:lnTo>
                  <a:lnTo>
                    <a:pt x="31814" y="17644"/>
                  </a:lnTo>
                  <a:lnTo>
                    <a:pt x="31807" y="17637"/>
                  </a:lnTo>
                  <a:lnTo>
                    <a:pt x="31793" y="17630"/>
                  </a:lnTo>
                  <a:lnTo>
                    <a:pt x="31737" y="17581"/>
                  </a:lnTo>
                  <a:lnTo>
                    <a:pt x="31723" y="17567"/>
                  </a:lnTo>
                  <a:lnTo>
                    <a:pt x="31694" y="17539"/>
                  </a:lnTo>
                  <a:lnTo>
                    <a:pt x="31687" y="17539"/>
                  </a:lnTo>
                  <a:cubicBezTo>
                    <a:pt x="31673" y="17525"/>
                    <a:pt x="31659" y="17510"/>
                    <a:pt x="31638" y="17503"/>
                  </a:cubicBezTo>
                  <a:lnTo>
                    <a:pt x="31603" y="17475"/>
                  </a:lnTo>
                  <a:lnTo>
                    <a:pt x="31596" y="17468"/>
                  </a:lnTo>
                  <a:lnTo>
                    <a:pt x="31546" y="17440"/>
                  </a:lnTo>
                  <a:cubicBezTo>
                    <a:pt x="31532" y="17426"/>
                    <a:pt x="31518" y="17419"/>
                    <a:pt x="31504" y="17412"/>
                  </a:cubicBezTo>
                  <a:lnTo>
                    <a:pt x="31497" y="17405"/>
                  </a:lnTo>
                  <a:lnTo>
                    <a:pt x="1573" y="127"/>
                  </a:lnTo>
                  <a:lnTo>
                    <a:pt x="1538" y="113"/>
                  </a:lnTo>
                  <a:lnTo>
                    <a:pt x="1530" y="106"/>
                  </a:lnTo>
                  <a:lnTo>
                    <a:pt x="1502" y="92"/>
                  </a:lnTo>
                  <a:lnTo>
                    <a:pt x="1495" y="85"/>
                  </a:lnTo>
                  <a:lnTo>
                    <a:pt x="1474" y="64"/>
                  </a:lnTo>
                  <a:lnTo>
                    <a:pt x="1446" y="49"/>
                  </a:lnTo>
                  <a:lnTo>
                    <a:pt x="1404" y="35"/>
                  </a:lnTo>
                  <a:lnTo>
                    <a:pt x="1354" y="14"/>
                  </a:lnTo>
                  <a:lnTo>
                    <a:pt x="1312" y="14"/>
                  </a:lnTo>
                  <a:lnTo>
                    <a:pt x="1284" y="7"/>
                  </a:lnTo>
                  <a:lnTo>
                    <a:pt x="1263" y="7"/>
                  </a:lnTo>
                  <a:lnTo>
                    <a:pt x="123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1804825" y="1204600"/>
              <a:ext cx="802050" cy="967825"/>
            </a:xfrm>
            <a:custGeom>
              <a:avLst/>
              <a:gdLst/>
              <a:ahLst/>
              <a:cxnLst/>
              <a:rect l="l" t="t" r="r" b="b"/>
              <a:pathLst>
                <a:path w="32082" h="38713" extrusionOk="0">
                  <a:moveTo>
                    <a:pt x="641" y="0"/>
                  </a:moveTo>
                  <a:cubicBezTo>
                    <a:pt x="294" y="0"/>
                    <a:pt x="57" y="277"/>
                    <a:pt x="57" y="752"/>
                  </a:cubicBezTo>
                  <a:lnTo>
                    <a:pt x="0" y="19475"/>
                  </a:lnTo>
                  <a:cubicBezTo>
                    <a:pt x="0" y="20144"/>
                    <a:pt x="472" y="20962"/>
                    <a:pt x="1051" y="21300"/>
                  </a:cubicBezTo>
                  <a:lnTo>
                    <a:pt x="30975" y="38571"/>
                  </a:lnTo>
                  <a:cubicBezTo>
                    <a:pt x="31143" y="38667"/>
                    <a:pt x="31302" y="38713"/>
                    <a:pt x="31444" y="38713"/>
                  </a:cubicBezTo>
                  <a:cubicBezTo>
                    <a:pt x="31791" y="38713"/>
                    <a:pt x="32032" y="38440"/>
                    <a:pt x="32032" y="37965"/>
                  </a:cubicBezTo>
                  <a:lnTo>
                    <a:pt x="32082" y="19242"/>
                  </a:lnTo>
                  <a:cubicBezTo>
                    <a:pt x="32082" y="18572"/>
                    <a:pt x="31616" y="17755"/>
                    <a:pt x="31038" y="17423"/>
                  </a:cubicBezTo>
                  <a:lnTo>
                    <a:pt x="1114" y="145"/>
                  </a:lnTo>
                  <a:cubicBezTo>
                    <a:pt x="944" y="47"/>
                    <a:pt x="783" y="0"/>
                    <a:pt x="641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1804475" y="1204450"/>
              <a:ext cx="802750" cy="968325"/>
            </a:xfrm>
            <a:custGeom>
              <a:avLst/>
              <a:gdLst/>
              <a:ahLst/>
              <a:cxnLst/>
              <a:rect l="l" t="t" r="r" b="b"/>
              <a:pathLst>
                <a:path w="32110" h="38733" extrusionOk="0">
                  <a:moveTo>
                    <a:pt x="649" y="17"/>
                  </a:moveTo>
                  <a:cubicBezTo>
                    <a:pt x="818" y="25"/>
                    <a:pt x="980" y="74"/>
                    <a:pt x="1114" y="158"/>
                  </a:cubicBezTo>
                  <a:lnTo>
                    <a:pt x="31038" y="17429"/>
                  </a:lnTo>
                  <a:cubicBezTo>
                    <a:pt x="31616" y="17768"/>
                    <a:pt x="32081" y="18578"/>
                    <a:pt x="32081" y="19241"/>
                  </a:cubicBezTo>
                  <a:lnTo>
                    <a:pt x="32032" y="37971"/>
                  </a:lnTo>
                  <a:cubicBezTo>
                    <a:pt x="32032" y="38288"/>
                    <a:pt x="31919" y="38528"/>
                    <a:pt x="31729" y="38640"/>
                  </a:cubicBezTo>
                  <a:cubicBezTo>
                    <a:pt x="31649" y="38686"/>
                    <a:pt x="31558" y="38709"/>
                    <a:pt x="31459" y="38709"/>
                  </a:cubicBezTo>
                  <a:cubicBezTo>
                    <a:pt x="31314" y="38709"/>
                    <a:pt x="31153" y="38660"/>
                    <a:pt x="30989" y="38563"/>
                  </a:cubicBezTo>
                  <a:lnTo>
                    <a:pt x="1072" y="21292"/>
                  </a:lnTo>
                  <a:cubicBezTo>
                    <a:pt x="486" y="20961"/>
                    <a:pt x="21" y="20150"/>
                    <a:pt x="21" y="19481"/>
                  </a:cubicBezTo>
                  <a:lnTo>
                    <a:pt x="78" y="758"/>
                  </a:lnTo>
                  <a:cubicBezTo>
                    <a:pt x="78" y="440"/>
                    <a:pt x="183" y="201"/>
                    <a:pt x="381" y="88"/>
                  </a:cubicBezTo>
                  <a:cubicBezTo>
                    <a:pt x="465" y="39"/>
                    <a:pt x="557" y="17"/>
                    <a:pt x="649" y="17"/>
                  </a:cubicBezTo>
                  <a:close/>
                  <a:moveTo>
                    <a:pt x="653" y="0"/>
                  </a:moveTo>
                  <a:cubicBezTo>
                    <a:pt x="550" y="0"/>
                    <a:pt x="455" y="24"/>
                    <a:pt x="374" y="74"/>
                  </a:cubicBezTo>
                  <a:cubicBezTo>
                    <a:pt x="169" y="187"/>
                    <a:pt x="56" y="433"/>
                    <a:pt x="56" y="758"/>
                  </a:cubicBezTo>
                  <a:lnTo>
                    <a:pt x="0" y="19488"/>
                  </a:lnTo>
                  <a:cubicBezTo>
                    <a:pt x="0" y="20157"/>
                    <a:pt x="479" y="20982"/>
                    <a:pt x="1057" y="21313"/>
                  </a:cubicBezTo>
                  <a:lnTo>
                    <a:pt x="30982" y="38591"/>
                  </a:lnTo>
                  <a:cubicBezTo>
                    <a:pt x="31123" y="38676"/>
                    <a:pt x="31285" y="38725"/>
                    <a:pt x="31461" y="38732"/>
                  </a:cubicBezTo>
                  <a:cubicBezTo>
                    <a:pt x="31560" y="38732"/>
                    <a:pt x="31651" y="38711"/>
                    <a:pt x="31743" y="38662"/>
                  </a:cubicBezTo>
                  <a:cubicBezTo>
                    <a:pt x="31940" y="38542"/>
                    <a:pt x="32053" y="38302"/>
                    <a:pt x="32053" y="37978"/>
                  </a:cubicBezTo>
                  <a:lnTo>
                    <a:pt x="32110" y="19248"/>
                  </a:lnTo>
                  <a:cubicBezTo>
                    <a:pt x="32110" y="18578"/>
                    <a:pt x="31637" y="17753"/>
                    <a:pt x="31052" y="17415"/>
                  </a:cubicBezTo>
                  <a:lnTo>
                    <a:pt x="1128" y="144"/>
                  </a:lnTo>
                  <a:cubicBezTo>
                    <a:pt x="962" y="49"/>
                    <a:pt x="799" y="0"/>
                    <a:pt x="65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1827951" y="1259075"/>
              <a:ext cx="748675" cy="857403"/>
            </a:xfrm>
            <a:custGeom>
              <a:avLst/>
              <a:gdLst/>
              <a:ahLst/>
              <a:cxnLst/>
              <a:rect l="l" t="t" r="r" b="b"/>
              <a:pathLst>
                <a:path w="29947" h="33872" extrusionOk="0">
                  <a:moveTo>
                    <a:pt x="627" y="0"/>
                  </a:moveTo>
                  <a:cubicBezTo>
                    <a:pt x="282" y="0"/>
                    <a:pt x="43" y="273"/>
                    <a:pt x="43" y="746"/>
                  </a:cubicBezTo>
                  <a:lnTo>
                    <a:pt x="1" y="15860"/>
                  </a:lnTo>
                  <a:cubicBezTo>
                    <a:pt x="1" y="16529"/>
                    <a:pt x="473" y="17340"/>
                    <a:pt x="1051" y="17678"/>
                  </a:cubicBezTo>
                  <a:lnTo>
                    <a:pt x="28847" y="33730"/>
                  </a:lnTo>
                  <a:cubicBezTo>
                    <a:pt x="29014" y="33826"/>
                    <a:pt x="29174" y="33871"/>
                    <a:pt x="29316" y="33871"/>
                  </a:cubicBezTo>
                  <a:cubicBezTo>
                    <a:pt x="29663" y="33871"/>
                    <a:pt x="29904" y="33599"/>
                    <a:pt x="29904" y="33123"/>
                  </a:cubicBezTo>
                  <a:lnTo>
                    <a:pt x="29946" y="18010"/>
                  </a:lnTo>
                  <a:cubicBezTo>
                    <a:pt x="29946" y="17340"/>
                    <a:pt x="29474" y="16522"/>
                    <a:pt x="28896" y="16191"/>
                  </a:cubicBezTo>
                  <a:lnTo>
                    <a:pt x="1101" y="147"/>
                  </a:lnTo>
                  <a:cubicBezTo>
                    <a:pt x="931" y="48"/>
                    <a:pt x="770" y="0"/>
                    <a:pt x="627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1824900" y="1252525"/>
              <a:ext cx="749200" cy="847100"/>
            </a:xfrm>
            <a:custGeom>
              <a:avLst/>
              <a:gdLst/>
              <a:ahLst/>
              <a:cxnLst/>
              <a:rect l="l" t="t" r="r" b="b"/>
              <a:pathLst>
                <a:path w="29968" h="33884" extrusionOk="0">
                  <a:moveTo>
                    <a:pt x="642" y="12"/>
                  </a:moveTo>
                  <a:cubicBezTo>
                    <a:pt x="811" y="19"/>
                    <a:pt x="967" y="75"/>
                    <a:pt x="1108" y="160"/>
                  </a:cubicBezTo>
                  <a:lnTo>
                    <a:pt x="28903" y="16204"/>
                  </a:lnTo>
                  <a:cubicBezTo>
                    <a:pt x="29481" y="16535"/>
                    <a:pt x="29946" y="17353"/>
                    <a:pt x="29946" y="18016"/>
                  </a:cubicBezTo>
                  <a:lnTo>
                    <a:pt x="29904" y="33129"/>
                  </a:lnTo>
                  <a:cubicBezTo>
                    <a:pt x="29904" y="33440"/>
                    <a:pt x="29798" y="33679"/>
                    <a:pt x="29601" y="33792"/>
                  </a:cubicBezTo>
                  <a:cubicBezTo>
                    <a:pt x="29519" y="33839"/>
                    <a:pt x="29425" y="33863"/>
                    <a:pt x="29324" y="33863"/>
                  </a:cubicBezTo>
                  <a:cubicBezTo>
                    <a:pt x="29182" y="33863"/>
                    <a:pt x="29025" y="33816"/>
                    <a:pt x="28861" y="33721"/>
                  </a:cubicBezTo>
                  <a:lnTo>
                    <a:pt x="1072" y="17677"/>
                  </a:lnTo>
                  <a:cubicBezTo>
                    <a:pt x="494" y="17339"/>
                    <a:pt x="29" y="16528"/>
                    <a:pt x="29" y="15866"/>
                  </a:cubicBezTo>
                  <a:lnTo>
                    <a:pt x="71" y="752"/>
                  </a:lnTo>
                  <a:cubicBezTo>
                    <a:pt x="71" y="435"/>
                    <a:pt x="177" y="195"/>
                    <a:pt x="374" y="82"/>
                  </a:cubicBezTo>
                  <a:cubicBezTo>
                    <a:pt x="452" y="40"/>
                    <a:pt x="551" y="12"/>
                    <a:pt x="642" y="12"/>
                  </a:cubicBezTo>
                  <a:close/>
                  <a:moveTo>
                    <a:pt x="636" y="0"/>
                  </a:moveTo>
                  <a:cubicBezTo>
                    <a:pt x="536" y="0"/>
                    <a:pt x="443" y="23"/>
                    <a:pt x="360" y="68"/>
                  </a:cubicBezTo>
                  <a:cubicBezTo>
                    <a:pt x="163" y="188"/>
                    <a:pt x="50" y="428"/>
                    <a:pt x="50" y="759"/>
                  </a:cubicBezTo>
                  <a:lnTo>
                    <a:pt x="1" y="15866"/>
                  </a:lnTo>
                  <a:cubicBezTo>
                    <a:pt x="1" y="16542"/>
                    <a:pt x="480" y="17360"/>
                    <a:pt x="1058" y="17699"/>
                  </a:cubicBezTo>
                  <a:lnTo>
                    <a:pt x="28854" y="33736"/>
                  </a:lnTo>
                  <a:cubicBezTo>
                    <a:pt x="28995" y="33827"/>
                    <a:pt x="29157" y="33877"/>
                    <a:pt x="29333" y="33884"/>
                  </a:cubicBezTo>
                  <a:cubicBezTo>
                    <a:pt x="29425" y="33884"/>
                    <a:pt x="29523" y="33862"/>
                    <a:pt x="29608" y="33813"/>
                  </a:cubicBezTo>
                  <a:cubicBezTo>
                    <a:pt x="29812" y="33700"/>
                    <a:pt x="29925" y="33454"/>
                    <a:pt x="29925" y="33129"/>
                  </a:cubicBezTo>
                  <a:lnTo>
                    <a:pt x="29967" y="18016"/>
                  </a:lnTo>
                  <a:cubicBezTo>
                    <a:pt x="29967" y="17346"/>
                    <a:pt x="29495" y="16521"/>
                    <a:pt x="28910" y="16183"/>
                  </a:cubicBezTo>
                  <a:lnTo>
                    <a:pt x="1122" y="146"/>
                  </a:lnTo>
                  <a:cubicBezTo>
                    <a:pt x="949" y="49"/>
                    <a:pt x="785" y="0"/>
                    <a:pt x="636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2603850" y="1652500"/>
              <a:ext cx="14300" cy="7950"/>
            </a:xfrm>
            <a:custGeom>
              <a:avLst/>
              <a:gdLst/>
              <a:ahLst/>
              <a:cxnLst/>
              <a:rect l="l" t="t" r="r" b="b"/>
              <a:pathLst>
                <a:path w="572" h="318" extrusionOk="0">
                  <a:moveTo>
                    <a:pt x="565" y="1"/>
                  </a:moveTo>
                  <a:lnTo>
                    <a:pt x="1" y="297"/>
                  </a:lnTo>
                  <a:lnTo>
                    <a:pt x="15" y="318"/>
                  </a:lnTo>
                  <a:lnTo>
                    <a:pt x="572" y="22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2103350" y="1628350"/>
              <a:ext cx="68400" cy="33350"/>
            </a:xfrm>
            <a:custGeom>
              <a:avLst/>
              <a:gdLst/>
              <a:ahLst/>
              <a:cxnLst/>
              <a:rect l="l" t="t" r="r" b="b"/>
              <a:pathLst>
                <a:path w="2736" h="1334" extrusionOk="0">
                  <a:moveTo>
                    <a:pt x="2151" y="1"/>
                  </a:moveTo>
                  <a:cubicBezTo>
                    <a:pt x="2137" y="1"/>
                    <a:pt x="2115" y="1"/>
                    <a:pt x="2101" y="8"/>
                  </a:cubicBezTo>
                  <a:lnTo>
                    <a:pt x="2087" y="8"/>
                  </a:lnTo>
                  <a:cubicBezTo>
                    <a:pt x="2066" y="8"/>
                    <a:pt x="2052" y="15"/>
                    <a:pt x="2038" y="22"/>
                  </a:cubicBezTo>
                  <a:cubicBezTo>
                    <a:pt x="2010" y="29"/>
                    <a:pt x="1989" y="43"/>
                    <a:pt x="1960" y="57"/>
                  </a:cubicBezTo>
                  <a:lnTo>
                    <a:pt x="1" y="1192"/>
                  </a:lnTo>
                  <a:cubicBezTo>
                    <a:pt x="29" y="1178"/>
                    <a:pt x="50" y="1171"/>
                    <a:pt x="71" y="1164"/>
                  </a:cubicBezTo>
                  <a:cubicBezTo>
                    <a:pt x="92" y="1157"/>
                    <a:pt x="106" y="1150"/>
                    <a:pt x="128" y="1143"/>
                  </a:cubicBezTo>
                  <a:lnTo>
                    <a:pt x="142" y="1143"/>
                  </a:lnTo>
                  <a:cubicBezTo>
                    <a:pt x="163" y="1143"/>
                    <a:pt x="184" y="1136"/>
                    <a:pt x="205" y="1136"/>
                  </a:cubicBezTo>
                  <a:lnTo>
                    <a:pt x="297" y="1136"/>
                  </a:lnTo>
                  <a:cubicBezTo>
                    <a:pt x="325" y="1136"/>
                    <a:pt x="346" y="1143"/>
                    <a:pt x="374" y="1150"/>
                  </a:cubicBezTo>
                  <a:cubicBezTo>
                    <a:pt x="402" y="1150"/>
                    <a:pt x="438" y="1164"/>
                    <a:pt x="466" y="1171"/>
                  </a:cubicBezTo>
                  <a:cubicBezTo>
                    <a:pt x="487" y="1178"/>
                    <a:pt x="529" y="1199"/>
                    <a:pt x="558" y="1206"/>
                  </a:cubicBezTo>
                  <a:cubicBezTo>
                    <a:pt x="586" y="1220"/>
                    <a:pt x="621" y="1242"/>
                    <a:pt x="649" y="1256"/>
                  </a:cubicBezTo>
                  <a:lnTo>
                    <a:pt x="783" y="1333"/>
                  </a:lnTo>
                  <a:lnTo>
                    <a:pt x="2736" y="191"/>
                  </a:lnTo>
                  <a:lnTo>
                    <a:pt x="2609" y="114"/>
                  </a:lnTo>
                  <a:lnTo>
                    <a:pt x="2581" y="100"/>
                  </a:lnTo>
                  <a:lnTo>
                    <a:pt x="2545" y="78"/>
                  </a:lnTo>
                  <a:lnTo>
                    <a:pt x="2517" y="71"/>
                  </a:lnTo>
                  <a:cubicBezTo>
                    <a:pt x="2496" y="57"/>
                    <a:pt x="2482" y="50"/>
                    <a:pt x="2468" y="50"/>
                  </a:cubicBezTo>
                  <a:lnTo>
                    <a:pt x="2433" y="36"/>
                  </a:lnTo>
                  <a:lnTo>
                    <a:pt x="2397" y="22"/>
                  </a:lnTo>
                  <a:cubicBezTo>
                    <a:pt x="2383" y="15"/>
                    <a:pt x="2369" y="15"/>
                    <a:pt x="2362" y="8"/>
                  </a:cubicBezTo>
                  <a:lnTo>
                    <a:pt x="2320" y="8"/>
                  </a:lnTo>
                  <a:lnTo>
                    <a:pt x="2285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2050125" y="1380525"/>
              <a:ext cx="20650" cy="26550"/>
            </a:xfrm>
            <a:custGeom>
              <a:avLst/>
              <a:gdLst/>
              <a:ahLst/>
              <a:cxnLst/>
              <a:rect l="l" t="t" r="r" b="b"/>
              <a:pathLst>
                <a:path w="826" h="1062" extrusionOk="0">
                  <a:moveTo>
                    <a:pt x="230" y="1"/>
                  </a:moveTo>
                  <a:cubicBezTo>
                    <a:pt x="95" y="1"/>
                    <a:pt x="1" y="108"/>
                    <a:pt x="1" y="292"/>
                  </a:cubicBezTo>
                  <a:cubicBezTo>
                    <a:pt x="15" y="581"/>
                    <a:pt x="170" y="849"/>
                    <a:pt x="410" y="1004"/>
                  </a:cubicBezTo>
                  <a:cubicBezTo>
                    <a:pt x="478" y="1043"/>
                    <a:pt x="543" y="1062"/>
                    <a:pt x="599" y="1062"/>
                  </a:cubicBezTo>
                  <a:cubicBezTo>
                    <a:pt x="734" y="1062"/>
                    <a:pt x="826" y="955"/>
                    <a:pt x="826" y="771"/>
                  </a:cubicBezTo>
                  <a:cubicBezTo>
                    <a:pt x="811" y="482"/>
                    <a:pt x="656" y="214"/>
                    <a:pt x="417" y="59"/>
                  </a:cubicBezTo>
                  <a:cubicBezTo>
                    <a:pt x="350" y="20"/>
                    <a:pt x="287" y="1"/>
                    <a:pt x="23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2049425" y="1379600"/>
              <a:ext cx="22225" cy="28425"/>
            </a:xfrm>
            <a:custGeom>
              <a:avLst/>
              <a:gdLst/>
              <a:ahLst/>
              <a:cxnLst/>
              <a:rect l="l" t="t" r="r" b="b"/>
              <a:pathLst>
                <a:path w="889" h="1137" extrusionOk="0">
                  <a:moveTo>
                    <a:pt x="258" y="38"/>
                  </a:moveTo>
                  <a:cubicBezTo>
                    <a:pt x="315" y="38"/>
                    <a:pt x="378" y="57"/>
                    <a:pt x="445" y="96"/>
                  </a:cubicBezTo>
                  <a:cubicBezTo>
                    <a:pt x="684" y="251"/>
                    <a:pt x="839" y="519"/>
                    <a:pt x="854" y="808"/>
                  </a:cubicBezTo>
                  <a:cubicBezTo>
                    <a:pt x="854" y="992"/>
                    <a:pt x="762" y="1099"/>
                    <a:pt x="627" y="1099"/>
                  </a:cubicBezTo>
                  <a:cubicBezTo>
                    <a:pt x="571" y="1099"/>
                    <a:pt x="506" y="1080"/>
                    <a:pt x="438" y="1041"/>
                  </a:cubicBezTo>
                  <a:cubicBezTo>
                    <a:pt x="198" y="886"/>
                    <a:pt x="43" y="618"/>
                    <a:pt x="29" y="329"/>
                  </a:cubicBezTo>
                  <a:cubicBezTo>
                    <a:pt x="29" y="145"/>
                    <a:pt x="123" y="38"/>
                    <a:pt x="258" y="38"/>
                  </a:cubicBezTo>
                  <a:close/>
                  <a:moveTo>
                    <a:pt x="250" y="0"/>
                  </a:moveTo>
                  <a:cubicBezTo>
                    <a:pt x="103" y="0"/>
                    <a:pt x="1" y="115"/>
                    <a:pt x="1" y="315"/>
                  </a:cubicBezTo>
                  <a:cubicBezTo>
                    <a:pt x="8" y="399"/>
                    <a:pt x="22" y="491"/>
                    <a:pt x="50" y="575"/>
                  </a:cubicBezTo>
                  <a:cubicBezTo>
                    <a:pt x="57" y="589"/>
                    <a:pt x="64" y="604"/>
                    <a:pt x="71" y="625"/>
                  </a:cubicBezTo>
                  <a:cubicBezTo>
                    <a:pt x="142" y="808"/>
                    <a:pt x="276" y="970"/>
                    <a:pt x="445" y="1076"/>
                  </a:cubicBezTo>
                  <a:cubicBezTo>
                    <a:pt x="515" y="1117"/>
                    <a:pt x="582" y="1137"/>
                    <a:pt x="641" y="1137"/>
                  </a:cubicBezTo>
                  <a:cubicBezTo>
                    <a:pt x="786" y="1137"/>
                    <a:pt x="889" y="1022"/>
                    <a:pt x="889" y="822"/>
                  </a:cubicBezTo>
                  <a:cubicBezTo>
                    <a:pt x="882" y="745"/>
                    <a:pt x="875" y="660"/>
                    <a:pt x="847" y="589"/>
                  </a:cubicBezTo>
                  <a:cubicBezTo>
                    <a:pt x="839" y="568"/>
                    <a:pt x="832" y="554"/>
                    <a:pt x="832" y="540"/>
                  </a:cubicBezTo>
                  <a:cubicBezTo>
                    <a:pt x="755" y="343"/>
                    <a:pt x="621" y="174"/>
                    <a:pt x="452" y="61"/>
                  </a:cubicBezTo>
                  <a:cubicBezTo>
                    <a:pt x="380" y="20"/>
                    <a:pt x="311" y="0"/>
                    <a:pt x="25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2070050" y="1393100"/>
              <a:ext cx="175200" cy="84250"/>
            </a:xfrm>
            <a:custGeom>
              <a:avLst/>
              <a:gdLst/>
              <a:ahLst/>
              <a:cxnLst/>
              <a:rect l="l" t="t" r="r" b="b"/>
              <a:pathLst>
                <a:path w="7008" h="3370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14"/>
                    <a:pt x="14" y="28"/>
                    <a:pt x="22" y="49"/>
                  </a:cubicBezTo>
                  <a:cubicBezTo>
                    <a:pt x="1340" y="71"/>
                    <a:pt x="2806" y="515"/>
                    <a:pt x="4307" y="1389"/>
                  </a:cubicBezTo>
                  <a:cubicBezTo>
                    <a:pt x="5273" y="1953"/>
                    <a:pt x="6176" y="2615"/>
                    <a:pt x="7000" y="3370"/>
                  </a:cubicBezTo>
                  <a:lnTo>
                    <a:pt x="7007" y="3341"/>
                  </a:lnTo>
                  <a:cubicBezTo>
                    <a:pt x="6183" y="2587"/>
                    <a:pt x="5280" y="1918"/>
                    <a:pt x="4307" y="1354"/>
                  </a:cubicBezTo>
                  <a:cubicBezTo>
                    <a:pt x="2813" y="487"/>
                    <a:pt x="1340" y="28"/>
                    <a:pt x="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2325575" y="1754850"/>
              <a:ext cx="20650" cy="26550"/>
            </a:xfrm>
            <a:custGeom>
              <a:avLst/>
              <a:gdLst/>
              <a:ahLst/>
              <a:cxnLst/>
              <a:rect l="l" t="t" r="r" b="b"/>
              <a:pathLst>
                <a:path w="826" h="1062" extrusionOk="0">
                  <a:moveTo>
                    <a:pt x="227" y="1"/>
                  </a:moveTo>
                  <a:cubicBezTo>
                    <a:pt x="92" y="1"/>
                    <a:pt x="1" y="107"/>
                    <a:pt x="1" y="291"/>
                  </a:cubicBezTo>
                  <a:cubicBezTo>
                    <a:pt x="15" y="580"/>
                    <a:pt x="170" y="848"/>
                    <a:pt x="410" y="1003"/>
                  </a:cubicBezTo>
                  <a:cubicBezTo>
                    <a:pt x="476" y="1043"/>
                    <a:pt x="540" y="1061"/>
                    <a:pt x="596" y="1061"/>
                  </a:cubicBezTo>
                  <a:cubicBezTo>
                    <a:pt x="731" y="1061"/>
                    <a:pt x="826" y="955"/>
                    <a:pt x="826" y="771"/>
                  </a:cubicBezTo>
                  <a:cubicBezTo>
                    <a:pt x="812" y="482"/>
                    <a:pt x="656" y="214"/>
                    <a:pt x="417" y="59"/>
                  </a:cubicBezTo>
                  <a:cubicBezTo>
                    <a:pt x="348" y="19"/>
                    <a:pt x="284" y="1"/>
                    <a:pt x="22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2324875" y="1753875"/>
              <a:ext cx="22050" cy="28550"/>
            </a:xfrm>
            <a:custGeom>
              <a:avLst/>
              <a:gdLst/>
              <a:ahLst/>
              <a:cxnLst/>
              <a:rect l="l" t="t" r="r" b="b"/>
              <a:pathLst>
                <a:path w="882" h="1142" extrusionOk="0">
                  <a:moveTo>
                    <a:pt x="258" y="40"/>
                  </a:moveTo>
                  <a:cubicBezTo>
                    <a:pt x="315" y="40"/>
                    <a:pt x="378" y="58"/>
                    <a:pt x="445" y="98"/>
                  </a:cubicBezTo>
                  <a:cubicBezTo>
                    <a:pt x="684" y="253"/>
                    <a:pt x="840" y="521"/>
                    <a:pt x="854" y="810"/>
                  </a:cubicBezTo>
                  <a:cubicBezTo>
                    <a:pt x="854" y="994"/>
                    <a:pt x="762" y="1100"/>
                    <a:pt x="630" y="1100"/>
                  </a:cubicBezTo>
                  <a:cubicBezTo>
                    <a:pt x="574" y="1100"/>
                    <a:pt x="511" y="1082"/>
                    <a:pt x="445" y="1042"/>
                  </a:cubicBezTo>
                  <a:cubicBezTo>
                    <a:pt x="198" y="887"/>
                    <a:pt x="43" y="619"/>
                    <a:pt x="29" y="330"/>
                  </a:cubicBezTo>
                  <a:cubicBezTo>
                    <a:pt x="29" y="146"/>
                    <a:pt x="124" y="40"/>
                    <a:pt x="258" y="40"/>
                  </a:cubicBezTo>
                  <a:close/>
                  <a:moveTo>
                    <a:pt x="243" y="0"/>
                  </a:moveTo>
                  <a:cubicBezTo>
                    <a:pt x="97" y="0"/>
                    <a:pt x="1" y="117"/>
                    <a:pt x="1" y="316"/>
                  </a:cubicBezTo>
                  <a:cubicBezTo>
                    <a:pt x="15" y="626"/>
                    <a:pt x="177" y="908"/>
                    <a:pt x="438" y="1078"/>
                  </a:cubicBezTo>
                  <a:cubicBezTo>
                    <a:pt x="459" y="1092"/>
                    <a:pt x="487" y="1106"/>
                    <a:pt x="508" y="1113"/>
                  </a:cubicBezTo>
                  <a:lnTo>
                    <a:pt x="536" y="1127"/>
                  </a:lnTo>
                  <a:cubicBezTo>
                    <a:pt x="570" y="1136"/>
                    <a:pt x="602" y="1141"/>
                    <a:pt x="632" y="1141"/>
                  </a:cubicBezTo>
                  <a:cubicBezTo>
                    <a:pt x="780" y="1141"/>
                    <a:pt x="882" y="1029"/>
                    <a:pt x="882" y="824"/>
                  </a:cubicBezTo>
                  <a:cubicBezTo>
                    <a:pt x="868" y="514"/>
                    <a:pt x="706" y="232"/>
                    <a:pt x="445" y="62"/>
                  </a:cubicBezTo>
                  <a:cubicBezTo>
                    <a:pt x="424" y="48"/>
                    <a:pt x="402" y="41"/>
                    <a:pt x="381" y="27"/>
                  </a:cubicBezTo>
                  <a:lnTo>
                    <a:pt x="353" y="20"/>
                  </a:lnTo>
                  <a:cubicBezTo>
                    <a:pt x="314" y="7"/>
                    <a:pt x="277" y="0"/>
                    <a:pt x="24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2014525" y="1501350"/>
              <a:ext cx="243291" cy="213586"/>
            </a:xfrm>
            <a:custGeom>
              <a:avLst/>
              <a:gdLst/>
              <a:ahLst/>
              <a:cxnLst/>
              <a:rect l="l" t="t" r="r" b="b"/>
              <a:pathLst>
                <a:path w="12803" h="10136" extrusionOk="0">
                  <a:moveTo>
                    <a:pt x="3617" y="0"/>
                  </a:moveTo>
                  <a:cubicBezTo>
                    <a:pt x="3551" y="0"/>
                    <a:pt x="3485" y="2"/>
                    <a:pt x="3420" y="5"/>
                  </a:cubicBezTo>
                  <a:cubicBezTo>
                    <a:pt x="1326" y="104"/>
                    <a:pt x="8" y="1866"/>
                    <a:pt x="1" y="4609"/>
                  </a:cubicBezTo>
                  <a:cubicBezTo>
                    <a:pt x="1" y="6378"/>
                    <a:pt x="530" y="8317"/>
                    <a:pt x="1446" y="10100"/>
                  </a:cubicBezTo>
                  <a:cubicBezTo>
                    <a:pt x="565" y="8309"/>
                    <a:pt x="29" y="6392"/>
                    <a:pt x="36" y="4630"/>
                  </a:cubicBezTo>
                  <a:cubicBezTo>
                    <a:pt x="43" y="1895"/>
                    <a:pt x="1347" y="146"/>
                    <a:pt x="3441" y="48"/>
                  </a:cubicBezTo>
                  <a:cubicBezTo>
                    <a:pt x="3506" y="44"/>
                    <a:pt x="3571" y="43"/>
                    <a:pt x="3637" y="43"/>
                  </a:cubicBezTo>
                  <a:cubicBezTo>
                    <a:pt x="4525" y="43"/>
                    <a:pt x="5517" y="351"/>
                    <a:pt x="6521" y="929"/>
                  </a:cubicBezTo>
                  <a:cubicBezTo>
                    <a:pt x="9531" y="2663"/>
                    <a:pt x="12062" y="6505"/>
                    <a:pt x="12802" y="10135"/>
                  </a:cubicBezTo>
                  <a:cubicBezTo>
                    <a:pt x="12090" y="6498"/>
                    <a:pt x="9546" y="2635"/>
                    <a:pt x="6521" y="894"/>
                  </a:cubicBezTo>
                  <a:cubicBezTo>
                    <a:pt x="5511" y="309"/>
                    <a:pt x="4512" y="0"/>
                    <a:pt x="3617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2340419" y="1795894"/>
              <a:ext cx="1775" cy="22425"/>
            </a:xfrm>
            <a:custGeom>
              <a:avLst/>
              <a:gdLst/>
              <a:ahLst/>
              <a:cxnLst/>
              <a:rect l="l" t="t" r="r" b="b"/>
              <a:pathLst>
                <a:path w="71" h="897" extrusionOk="0">
                  <a:moveTo>
                    <a:pt x="0" y="1"/>
                  </a:moveTo>
                  <a:lnTo>
                    <a:pt x="0" y="1"/>
                  </a:lnTo>
                  <a:cubicBezTo>
                    <a:pt x="28" y="297"/>
                    <a:pt x="42" y="593"/>
                    <a:pt x="42" y="875"/>
                  </a:cubicBezTo>
                  <a:lnTo>
                    <a:pt x="71" y="896"/>
                  </a:lnTo>
                  <a:cubicBezTo>
                    <a:pt x="71" y="607"/>
                    <a:pt x="57" y="311"/>
                    <a:pt x="35" y="1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2048200" y="1752300"/>
              <a:ext cx="22225" cy="28525"/>
            </a:xfrm>
            <a:custGeom>
              <a:avLst/>
              <a:gdLst/>
              <a:ahLst/>
              <a:cxnLst/>
              <a:rect l="l" t="t" r="r" b="b"/>
              <a:pathLst>
                <a:path w="889" h="1141" extrusionOk="0">
                  <a:moveTo>
                    <a:pt x="271" y="44"/>
                  </a:moveTo>
                  <a:cubicBezTo>
                    <a:pt x="326" y="44"/>
                    <a:pt x="387" y="61"/>
                    <a:pt x="451" y="97"/>
                  </a:cubicBezTo>
                  <a:cubicBezTo>
                    <a:pt x="698" y="259"/>
                    <a:pt x="846" y="520"/>
                    <a:pt x="867" y="809"/>
                  </a:cubicBezTo>
                  <a:cubicBezTo>
                    <a:pt x="867" y="995"/>
                    <a:pt x="770" y="1102"/>
                    <a:pt x="633" y="1102"/>
                  </a:cubicBezTo>
                  <a:cubicBezTo>
                    <a:pt x="578" y="1102"/>
                    <a:pt x="516" y="1085"/>
                    <a:pt x="451" y="1049"/>
                  </a:cubicBezTo>
                  <a:cubicBezTo>
                    <a:pt x="205" y="887"/>
                    <a:pt x="57" y="626"/>
                    <a:pt x="43" y="337"/>
                  </a:cubicBezTo>
                  <a:cubicBezTo>
                    <a:pt x="43" y="151"/>
                    <a:pt x="136" y="44"/>
                    <a:pt x="271" y="44"/>
                  </a:cubicBezTo>
                  <a:close/>
                  <a:moveTo>
                    <a:pt x="254" y="0"/>
                  </a:moveTo>
                  <a:cubicBezTo>
                    <a:pt x="194" y="0"/>
                    <a:pt x="141" y="20"/>
                    <a:pt x="99" y="55"/>
                  </a:cubicBezTo>
                  <a:lnTo>
                    <a:pt x="78" y="76"/>
                  </a:lnTo>
                  <a:cubicBezTo>
                    <a:pt x="28" y="140"/>
                    <a:pt x="0" y="224"/>
                    <a:pt x="7" y="309"/>
                  </a:cubicBezTo>
                  <a:cubicBezTo>
                    <a:pt x="21" y="626"/>
                    <a:pt x="184" y="908"/>
                    <a:pt x="444" y="1077"/>
                  </a:cubicBezTo>
                  <a:cubicBezTo>
                    <a:pt x="508" y="1119"/>
                    <a:pt x="585" y="1141"/>
                    <a:pt x="663" y="1141"/>
                  </a:cubicBezTo>
                  <a:lnTo>
                    <a:pt x="691" y="1141"/>
                  </a:lnTo>
                  <a:cubicBezTo>
                    <a:pt x="811" y="1119"/>
                    <a:pt x="888" y="1007"/>
                    <a:pt x="888" y="830"/>
                  </a:cubicBezTo>
                  <a:cubicBezTo>
                    <a:pt x="874" y="520"/>
                    <a:pt x="712" y="231"/>
                    <a:pt x="451" y="62"/>
                  </a:cubicBezTo>
                  <a:cubicBezTo>
                    <a:pt x="381" y="20"/>
                    <a:pt x="314" y="0"/>
                    <a:pt x="25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2049075" y="1753375"/>
              <a:ext cx="20650" cy="26525"/>
            </a:xfrm>
            <a:custGeom>
              <a:avLst/>
              <a:gdLst/>
              <a:ahLst/>
              <a:cxnLst/>
              <a:rect l="l" t="t" r="r" b="b"/>
              <a:pathLst>
                <a:path w="826" h="1061" extrusionOk="0">
                  <a:moveTo>
                    <a:pt x="234" y="0"/>
                  </a:moveTo>
                  <a:cubicBezTo>
                    <a:pt x="97" y="0"/>
                    <a:pt x="1" y="106"/>
                    <a:pt x="1" y="287"/>
                  </a:cubicBezTo>
                  <a:cubicBezTo>
                    <a:pt x="15" y="583"/>
                    <a:pt x="170" y="844"/>
                    <a:pt x="409" y="1006"/>
                  </a:cubicBezTo>
                  <a:cubicBezTo>
                    <a:pt x="477" y="1043"/>
                    <a:pt x="541" y="1061"/>
                    <a:pt x="597" y="1061"/>
                  </a:cubicBezTo>
                  <a:cubicBezTo>
                    <a:pt x="733" y="1061"/>
                    <a:pt x="825" y="956"/>
                    <a:pt x="825" y="766"/>
                  </a:cubicBezTo>
                  <a:cubicBezTo>
                    <a:pt x="811" y="477"/>
                    <a:pt x="656" y="216"/>
                    <a:pt x="416" y="54"/>
                  </a:cubicBezTo>
                  <a:cubicBezTo>
                    <a:pt x="351" y="18"/>
                    <a:pt x="289" y="0"/>
                    <a:pt x="234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2064750" y="1780800"/>
              <a:ext cx="111775" cy="116150"/>
            </a:xfrm>
            <a:custGeom>
              <a:avLst/>
              <a:gdLst/>
              <a:ahLst/>
              <a:cxnLst/>
              <a:rect l="l" t="t" r="r" b="b"/>
              <a:pathLst>
                <a:path w="4471" h="4646" extrusionOk="0">
                  <a:moveTo>
                    <a:pt x="1" y="1"/>
                  </a:moveTo>
                  <a:cubicBezTo>
                    <a:pt x="1164" y="1953"/>
                    <a:pt x="2736" y="3645"/>
                    <a:pt x="4470" y="4646"/>
                  </a:cubicBezTo>
                  <a:lnTo>
                    <a:pt x="4470" y="4611"/>
                  </a:lnTo>
                  <a:cubicBezTo>
                    <a:pt x="2750" y="3617"/>
                    <a:pt x="1185" y="1939"/>
                    <a:pt x="29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1938225" y="1644925"/>
              <a:ext cx="105400" cy="227000"/>
            </a:xfrm>
            <a:custGeom>
              <a:avLst/>
              <a:gdLst/>
              <a:ahLst/>
              <a:cxnLst/>
              <a:rect l="l" t="t" r="r" b="b"/>
              <a:pathLst>
                <a:path w="4216" h="9080" extrusionOk="0">
                  <a:moveTo>
                    <a:pt x="0" y="1"/>
                  </a:moveTo>
                  <a:lnTo>
                    <a:pt x="0" y="1"/>
                  </a:lnTo>
                  <a:cubicBezTo>
                    <a:pt x="621" y="3109"/>
                    <a:pt x="2115" y="6331"/>
                    <a:pt x="4195" y="9080"/>
                  </a:cubicBezTo>
                  <a:lnTo>
                    <a:pt x="4216" y="9059"/>
                  </a:lnTo>
                  <a:cubicBezTo>
                    <a:pt x="2136" y="6317"/>
                    <a:pt x="649" y="3102"/>
                    <a:pt x="36" y="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2350425" y="1989775"/>
              <a:ext cx="20650" cy="26625"/>
            </a:xfrm>
            <a:custGeom>
              <a:avLst/>
              <a:gdLst/>
              <a:ahLst/>
              <a:cxnLst/>
              <a:rect l="l" t="t" r="r" b="b"/>
              <a:pathLst>
                <a:path w="826" h="1065" extrusionOk="0">
                  <a:moveTo>
                    <a:pt x="231" y="0"/>
                  </a:moveTo>
                  <a:cubicBezTo>
                    <a:pt x="96" y="0"/>
                    <a:pt x="1" y="109"/>
                    <a:pt x="1" y="298"/>
                  </a:cubicBezTo>
                  <a:cubicBezTo>
                    <a:pt x="15" y="587"/>
                    <a:pt x="170" y="848"/>
                    <a:pt x="417" y="1010"/>
                  </a:cubicBezTo>
                  <a:cubicBezTo>
                    <a:pt x="483" y="1047"/>
                    <a:pt x="545" y="1065"/>
                    <a:pt x="600" y="1065"/>
                  </a:cubicBezTo>
                  <a:cubicBezTo>
                    <a:pt x="734" y="1065"/>
                    <a:pt x="826" y="960"/>
                    <a:pt x="826" y="770"/>
                  </a:cubicBezTo>
                  <a:cubicBezTo>
                    <a:pt x="811" y="481"/>
                    <a:pt x="656" y="213"/>
                    <a:pt x="417" y="58"/>
                  </a:cubicBezTo>
                  <a:cubicBezTo>
                    <a:pt x="351" y="19"/>
                    <a:pt x="287" y="0"/>
                    <a:pt x="231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2364700" y="1635050"/>
              <a:ext cx="59075" cy="363425"/>
            </a:xfrm>
            <a:custGeom>
              <a:avLst/>
              <a:gdLst/>
              <a:ahLst/>
              <a:cxnLst/>
              <a:rect l="l" t="t" r="r" b="b"/>
              <a:pathLst>
                <a:path w="2363" h="14537" extrusionOk="0">
                  <a:moveTo>
                    <a:pt x="22" y="1"/>
                  </a:moveTo>
                  <a:lnTo>
                    <a:pt x="1" y="8"/>
                  </a:lnTo>
                  <a:cubicBezTo>
                    <a:pt x="1509" y="2919"/>
                    <a:pt x="2334" y="6000"/>
                    <a:pt x="2327" y="8685"/>
                  </a:cubicBezTo>
                  <a:cubicBezTo>
                    <a:pt x="2320" y="11350"/>
                    <a:pt x="1502" y="13338"/>
                    <a:pt x="149" y="14494"/>
                  </a:cubicBezTo>
                  <a:cubicBezTo>
                    <a:pt x="156" y="14508"/>
                    <a:pt x="170" y="14522"/>
                    <a:pt x="177" y="14536"/>
                  </a:cubicBezTo>
                  <a:cubicBezTo>
                    <a:pt x="1580" y="13338"/>
                    <a:pt x="2348" y="11308"/>
                    <a:pt x="2355" y="8700"/>
                  </a:cubicBezTo>
                  <a:cubicBezTo>
                    <a:pt x="2362" y="6014"/>
                    <a:pt x="1538" y="2919"/>
                    <a:pt x="22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2176150" y="1992625"/>
              <a:ext cx="178350" cy="35050"/>
            </a:xfrm>
            <a:custGeom>
              <a:avLst/>
              <a:gdLst/>
              <a:ahLst/>
              <a:cxnLst/>
              <a:rect l="l" t="t" r="r" b="b"/>
              <a:pathLst>
                <a:path w="7134" h="1402" extrusionOk="0">
                  <a:moveTo>
                    <a:pt x="0" y="1"/>
                  </a:moveTo>
                  <a:lnTo>
                    <a:pt x="0" y="43"/>
                  </a:lnTo>
                  <a:cubicBezTo>
                    <a:pt x="1561" y="945"/>
                    <a:pt x="3068" y="1401"/>
                    <a:pt x="4426" y="1401"/>
                  </a:cubicBezTo>
                  <a:cubicBezTo>
                    <a:pt x="5360" y="1401"/>
                    <a:pt x="6224" y="1185"/>
                    <a:pt x="6986" y="748"/>
                  </a:cubicBezTo>
                  <a:cubicBezTo>
                    <a:pt x="7035" y="720"/>
                    <a:pt x="7085" y="692"/>
                    <a:pt x="7134" y="663"/>
                  </a:cubicBezTo>
                  <a:cubicBezTo>
                    <a:pt x="7120" y="649"/>
                    <a:pt x="7113" y="635"/>
                    <a:pt x="7106" y="621"/>
                  </a:cubicBezTo>
                  <a:cubicBezTo>
                    <a:pt x="6329" y="1099"/>
                    <a:pt x="5416" y="1350"/>
                    <a:pt x="4406" y="1350"/>
                  </a:cubicBezTo>
                  <a:cubicBezTo>
                    <a:pt x="3078" y="1350"/>
                    <a:pt x="1581" y="917"/>
                    <a:pt x="0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1962725" y="1393975"/>
              <a:ext cx="88325" cy="53600"/>
            </a:xfrm>
            <a:custGeom>
              <a:avLst/>
              <a:gdLst/>
              <a:ahLst/>
              <a:cxnLst/>
              <a:rect l="l" t="t" r="r" b="b"/>
              <a:pathLst>
                <a:path w="3533" h="2144" extrusionOk="0">
                  <a:moveTo>
                    <a:pt x="3518" y="0"/>
                  </a:moveTo>
                  <a:cubicBezTo>
                    <a:pt x="2087" y="148"/>
                    <a:pt x="804" y="924"/>
                    <a:pt x="0" y="2115"/>
                  </a:cubicBezTo>
                  <a:lnTo>
                    <a:pt x="29" y="2143"/>
                  </a:lnTo>
                  <a:cubicBezTo>
                    <a:pt x="825" y="952"/>
                    <a:pt x="2108" y="184"/>
                    <a:pt x="3532" y="43"/>
                  </a:cubicBezTo>
                  <a:cubicBezTo>
                    <a:pt x="3525" y="29"/>
                    <a:pt x="3518" y="14"/>
                    <a:pt x="3518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2100875" y="1981700"/>
              <a:ext cx="197600" cy="110700"/>
            </a:xfrm>
            <a:custGeom>
              <a:avLst/>
              <a:gdLst/>
              <a:ahLst/>
              <a:cxnLst/>
              <a:rect l="l" t="t" r="r" b="b"/>
              <a:pathLst>
                <a:path w="7904" h="4428" extrusionOk="0">
                  <a:moveTo>
                    <a:pt x="8" y="1"/>
                  </a:moveTo>
                  <a:lnTo>
                    <a:pt x="1" y="22"/>
                  </a:lnTo>
                  <a:lnTo>
                    <a:pt x="7889" y="4428"/>
                  </a:lnTo>
                  <a:lnTo>
                    <a:pt x="7903" y="440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34"/>
          <p:cNvGrpSpPr/>
          <p:nvPr/>
        </p:nvGrpSpPr>
        <p:grpSpPr>
          <a:xfrm>
            <a:off x="5857495" y="2602775"/>
            <a:ext cx="1317615" cy="1176122"/>
            <a:chOff x="2424100" y="2588300"/>
            <a:chExt cx="375750" cy="335400"/>
          </a:xfrm>
        </p:grpSpPr>
        <p:sp>
          <p:nvSpPr>
            <p:cNvPr id="1190" name="Google Shape;1190;p34"/>
            <p:cNvSpPr/>
            <p:nvPr/>
          </p:nvSpPr>
          <p:spPr>
            <a:xfrm>
              <a:off x="2427275" y="2724000"/>
              <a:ext cx="365875" cy="199475"/>
            </a:xfrm>
            <a:custGeom>
              <a:avLst/>
              <a:gdLst/>
              <a:ahLst/>
              <a:cxnLst/>
              <a:rect l="l" t="t" r="r" b="b"/>
              <a:pathLst>
                <a:path w="14635" h="7979" extrusionOk="0">
                  <a:moveTo>
                    <a:pt x="9706" y="1"/>
                  </a:moveTo>
                  <a:cubicBezTo>
                    <a:pt x="9566" y="1"/>
                    <a:pt x="9425" y="28"/>
                    <a:pt x="9291" y="85"/>
                  </a:cubicBezTo>
                  <a:lnTo>
                    <a:pt x="247" y="4568"/>
                  </a:lnTo>
                  <a:cubicBezTo>
                    <a:pt x="14" y="4688"/>
                    <a:pt x="0" y="4899"/>
                    <a:pt x="219" y="5047"/>
                  </a:cubicBezTo>
                  <a:lnTo>
                    <a:pt x="4371" y="7825"/>
                  </a:lnTo>
                  <a:cubicBezTo>
                    <a:pt x="4536" y="7926"/>
                    <a:pt x="4724" y="7978"/>
                    <a:pt x="4915" y="7978"/>
                  </a:cubicBezTo>
                  <a:cubicBezTo>
                    <a:pt x="5057" y="7978"/>
                    <a:pt x="5201" y="7949"/>
                    <a:pt x="5337" y="7888"/>
                  </a:cubicBezTo>
                  <a:lnTo>
                    <a:pt x="14381" y="3412"/>
                  </a:lnTo>
                  <a:cubicBezTo>
                    <a:pt x="14621" y="3292"/>
                    <a:pt x="14635" y="3081"/>
                    <a:pt x="14409" y="2933"/>
                  </a:cubicBezTo>
                  <a:lnTo>
                    <a:pt x="10264" y="155"/>
                  </a:lnTo>
                  <a:cubicBezTo>
                    <a:pt x="10093" y="53"/>
                    <a:pt x="9900" y="1"/>
                    <a:pt x="970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2426750" y="2723700"/>
              <a:ext cx="365175" cy="200000"/>
            </a:xfrm>
            <a:custGeom>
              <a:avLst/>
              <a:gdLst/>
              <a:ahLst/>
              <a:cxnLst/>
              <a:rect l="l" t="t" r="r" b="b"/>
              <a:pathLst>
                <a:path w="14607" h="8000" extrusionOk="0">
                  <a:moveTo>
                    <a:pt x="9692" y="25"/>
                  </a:moveTo>
                  <a:cubicBezTo>
                    <a:pt x="9704" y="25"/>
                    <a:pt x="9716" y="26"/>
                    <a:pt x="9728" y="26"/>
                  </a:cubicBezTo>
                  <a:cubicBezTo>
                    <a:pt x="9739" y="26"/>
                    <a:pt x="9750" y="26"/>
                    <a:pt x="9761" y="26"/>
                  </a:cubicBezTo>
                  <a:cubicBezTo>
                    <a:pt x="9947" y="26"/>
                    <a:pt x="10125" y="81"/>
                    <a:pt x="10278" y="174"/>
                  </a:cubicBezTo>
                  <a:lnTo>
                    <a:pt x="14423" y="2952"/>
                  </a:lnTo>
                  <a:cubicBezTo>
                    <a:pt x="14515" y="3001"/>
                    <a:pt x="14571" y="3093"/>
                    <a:pt x="14578" y="3191"/>
                  </a:cubicBezTo>
                  <a:cubicBezTo>
                    <a:pt x="14557" y="3297"/>
                    <a:pt x="14493" y="3375"/>
                    <a:pt x="14402" y="3417"/>
                  </a:cubicBezTo>
                  <a:lnTo>
                    <a:pt x="5358" y="7893"/>
                  </a:lnTo>
                  <a:cubicBezTo>
                    <a:pt x="5221" y="7951"/>
                    <a:pt x="5077" y="7980"/>
                    <a:pt x="4935" y="7980"/>
                  </a:cubicBezTo>
                  <a:cubicBezTo>
                    <a:pt x="4748" y="7980"/>
                    <a:pt x="4563" y="7930"/>
                    <a:pt x="4399" y="7830"/>
                  </a:cubicBezTo>
                  <a:lnTo>
                    <a:pt x="247" y="5052"/>
                  </a:lnTo>
                  <a:cubicBezTo>
                    <a:pt x="155" y="5010"/>
                    <a:pt x="99" y="4911"/>
                    <a:pt x="92" y="4813"/>
                  </a:cubicBezTo>
                  <a:cubicBezTo>
                    <a:pt x="113" y="4707"/>
                    <a:pt x="183" y="4629"/>
                    <a:pt x="275" y="4594"/>
                  </a:cubicBezTo>
                  <a:lnTo>
                    <a:pt x="9319" y="111"/>
                  </a:lnTo>
                  <a:cubicBezTo>
                    <a:pt x="9435" y="59"/>
                    <a:pt x="9563" y="25"/>
                    <a:pt x="9692" y="25"/>
                  </a:cubicBezTo>
                  <a:close/>
                  <a:moveTo>
                    <a:pt x="9737" y="0"/>
                  </a:moveTo>
                  <a:cubicBezTo>
                    <a:pt x="9593" y="0"/>
                    <a:pt x="9448" y="29"/>
                    <a:pt x="9312" y="90"/>
                  </a:cubicBezTo>
                  <a:lnTo>
                    <a:pt x="268" y="4573"/>
                  </a:lnTo>
                  <a:cubicBezTo>
                    <a:pt x="21" y="4637"/>
                    <a:pt x="0" y="4975"/>
                    <a:pt x="233" y="5074"/>
                  </a:cubicBezTo>
                  <a:lnTo>
                    <a:pt x="4385" y="7851"/>
                  </a:lnTo>
                  <a:cubicBezTo>
                    <a:pt x="4544" y="7944"/>
                    <a:pt x="4723" y="8000"/>
                    <a:pt x="4914" y="8000"/>
                  </a:cubicBezTo>
                  <a:cubicBezTo>
                    <a:pt x="4926" y="8000"/>
                    <a:pt x="4937" y="7999"/>
                    <a:pt x="4949" y="7999"/>
                  </a:cubicBezTo>
                  <a:cubicBezTo>
                    <a:pt x="4961" y="8000"/>
                    <a:pt x="4973" y="8000"/>
                    <a:pt x="4985" y="8000"/>
                  </a:cubicBezTo>
                  <a:cubicBezTo>
                    <a:pt x="5114" y="8000"/>
                    <a:pt x="5242" y="7966"/>
                    <a:pt x="5365" y="7914"/>
                  </a:cubicBezTo>
                  <a:lnTo>
                    <a:pt x="14409" y="3431"/>
                  </a:lnTo>
                  <a:cubicBezTo>
                    <a:pt x="14515" y="3396"/>
                    <a:pt x="14585" y="3304"/>
                    <a:pt x="14606" y="3198"/>
                  </a:cubicBezTo>
                  <a:cubicBezTo>
                    <a:pt x="14599" y="3086"/>
                    <a:pt x="14543" y="2987"/>
                    <a:pt x="14444" y="2931"/>
                  </a:cubicBezTo>
                  <a:lnTo>
                    <a:pt x="10292" y="153"/>
                  </a:lnTo>
                  <a:cubicBezTo>
                    <a:pt x="10123" y="52"/>
                    <a:pt x="9930" y="0"/>
                    <a:pt x="9737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2424450" y="2769100"/>
              <a:ext cx="375400" cy="133500"/>
            </a:xfrm>
            <a:custGeom>
              <a:avLst/>
              <a:gdLst/>
              <a:ahLst/>
              <a:cxnLst/>
              <a:rect l="l" t="t" r="r" b="b"/>
              <a:pathLst>
                <a:path w="15016" h="5340" extrusionOk="0">
                  <a:moveTo>
                    <a:pt x="14776" y="1"/>
                  </a:moveTo>
                  <a:cubicBezTo>
                    <a:pt x="14762" y="107"/>
                    <a:pt x="14684" y="198"/>
                    <a:pt x="14585" y="233"/>
                  </a:cubicBezTo>
                  <a:lnTo>
                    <a:pt x="5548" y="4717"/>
                  </a:lnTo>
                  <a:cubicBezTo>
                    <a:pt x="5415" y="4773"/>
                    <a:pt x="5274" y="4801"/>
                    <a:pt x="5133" y="4801"/>
                  </a:cubicBezTo>
                  <a:cubicBezTo>
                    <a:pt x="4940" y="4801"/>
                    <a:pt x="4747" y="4748"/>
                    <a:pt x="4575" y="4646"/>
                  </a:cubicBezTo>
                  <a:lnTo>
                    <a:pt x="430" y="1869"/>
                  </a:lnTo>
                  <a:cubicBezTo>
                    <a:pt x="332" y="1820"/>
                    <a:pt x="275" y="1721"/>
                    <a:pt x="275" y="1615"/>
                  </a:cubicBezTo>
                  <a:lnTo>
                    <a:pt x="275" y="1615"/>
                  </a:lnTo>
                  <a:cubicBezTo>
                    <a:pt x="275" y="1615"/>
                    <a:pt x="1" y="2137"/>
                    <a:pt x="395" y="2412"/>
                  </a:cubicBezTo>
                  <a:lnTo>
                    <a:pt x="4540" y="5189"/>
                  </a:lnTo>
                  <a:cubicBezTo>
                    <a:pt x="4708" y="5289"/>
                    <a:pt x="4897" y="5339"/>
                    <a:pt x="5086" y="5339"/>
                  </a:cubicBezTo>
                  <a:cubicBezTo>
                    <a:pt x="5229" y="5339"/>
                    <a:pt x="5372" y="5310"/>
                    <a:pt x="5506" y="5253"/>
                  </a:cubicBezTo>
                  <a:lnTo>
                    <a:pt x="14550" y="776"/>
                  </a:lnTo>
                  <a:cubicBezTo>
                    <a:pt x="15015" y="515"/>
                    <a:pt x="14776" y="1"/>
                    <a:pt x="14776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2424100" y="2768925"/>
              <a:ext cx="375750" cy="134000"/>
            </a:xfrm>
            <a:custGeom>
              <a:avLst/>
              <a:gdLst/>
              <a:ahLst/>
              <a:cxnLst/>
              <a:rect l="l" t="t" r="r" b="b"/>
              <a:pathLst>
                <a:path w="15030" h="5360" extrusionOk="0">
                  <a:moveTo>
                    <a:pt x="14790" y="50"/>
                  </a:moveTo>
                  <a:cubicBezTo>
                    <a:pt x="14832" y="170"/>
                    <a:pt x="14945" y="558"/>
                    <a:pt x="14557" y="776"/>
                  </a:cubicBezTo>
                  <a:lnTo>
                    <a:pt x="5513" y="5252"/>
                  </a:lnTo>
                  <a:cubicBezTo>
                    <a:pt x="5379" y="5310"/>
                    <a:pt x="5236" y="5339"/>
                    <a:pt x="5093" y="5339"/>
                  </a:cubicBezTo>
                  <a:cubicBezTo>
                    <a:pt x="4905" y="5339"/>
                    <a:pt x="4718" y="5289"/>
                    <a:pt x="4554" y="5189"/>
                  </a:cubicBezTo>
                  <a:lnTo>
                    <a:pt x="409" y="2412"/>
                  </a:lnTo>
                  <a:cubicBezTo>
                    <a:pt x="92" y="2186"/>
                    <a:pt x="219" y="1798"/>
                    <a:pt x="275" y="1671"/>
                  </a:cubicBezTo>
                  <a:lnTo>
                    <a:pt x="275" y="1671"/>
                  </a:lnTo>
                  <a:cubicBezTo>
                    <a:pt x="289" y="1763"/>
                    <a:pt x="353" y="1841"/>
                    <a:pt x="430" y="1890"/>
                  </a:cubicBezTo>
                  <a:lnTo>
                    <a:pt x="4582" y="4667"/>
                  </a:lnTo>
                  <a:cubicBezTo>
                    <a:pt x="4751" y="4767"/>
                    <a:pt x="4942" y="4818"/>
                    <a:pt x="5133" y="4818"/>
                  </a:cubicBezTo>
                  <a:cubicBezTo>
                    <a:pt x="5279" y="4818"/>
                    <a:pt x="5425" y="4789"/>
                    <a:pt x="5562" y="4731"/>
                  </a:cubicBezTo>
                  <a:lnTo>
                    <a:pt x="14607" y="247"/>
                  </a:lnTo>
                  <a:cubicBezTo>
                    <a:pt x="14691" y="212"/>
                    <a:pt x="14762" y="142"/>
                    <a:pt x="14790" y="50"/>
                  </a:cubicBezTo>
                  <a:close/>
                  <a:moveTo>
                    <a:pt x="14776" y="1"/>
                  </a:moveTo>
                  <a:cubicBezTo>
                    <a:pt x="14776" y="1"/>
                    <a:pt x="14769" y="8"/>
                    <a:pt x="14769" y="15"/>
                  </a:cubicBezTo>
                  <a:cubicBezTo>
                    <a:pt x="14755" y="114"/>
                    <a:pt x="14684" y="191"/>
                    <a:pt x="14592" y="233"/>
                  </a:cubicBezTo>
                  <a:lnTo>
                    <a:pt x="5548" y="4710"/>
                  </a:lnTo>
                  <a:cubicBezTo>
                    <a:pt x="5414" y="4767"/>
                    <a:pt x="5271" y="4796"/>
                    <a:pt x="5128" y="4796"/>
                  </a:cubicBezTo>
                  <a:cubicBezTo>
                    <a:pt x="4941" y="4796"/>
                    <a:pt x="4754" y="4746"/>
                    <a:pt x="4589" y="4646"/>
                  </a:cubicBezTo>
                  <a:lnTo>
                    <a:pt x="444" y="1869"/>
                  </a:lnTo>
                  <a:cubicBezTo>
                    <a:pt x="353" y="1819"/>
                    <a:pt x="296" y="1728"/>
                    <a:pt x="289" y="1622"/>
                  </a:cubicBezTo>
                  <a:cubicBezTo>
                    <a:pt x="289" y="1622"/>
                    <a:pt x="289" y="1615"/>
                    <a:pt x="282" y="1615"/>
                  </a:cubicBezTo>
                  <a:cubicBezTo>
                    <a:pt x="282" y="1615"/>
                    <a:pt x="275" y="1615"/>
                    <a:pt x="268" y="1622"/>
                  </a:cubicBezTo>
                  <a:cubicBezTo>
                    <a:pt x="268" y="1622"/>
                    <a:pt x="0" y="2151"/>
                    <a:pt x="395" y="2433"/>
                  </a:cubicBezTo>
                  <a:lnTo>
                    <a:pt x="4540" y="5210"/>
                  </a:lnTo>
                  <a:cubicBezTo>
                    <a:pt x="4700" y="5303"/>
                    <a:pt x="4885" y="5359"/>
                    <a:pt x="5071" y="5359"/>
                  </a:cubicBezTo>
                  <a:cubicBezTo>
                    <a:pt x="5082" y="5359"/>
                    <a:pt x="5093" y="5359"/>
                    <a:pt x="5104" y="5358"/>
                  </a:cubicBezTo>
                  <a:cubicBezTo>
                    <a:pt x="5116" y="5359"/>
                    <a:pt x="5128" y="5359"/>
                    <a:pt x="5140" y="5359"/>
                  </a:cubicBezTo>
                  <a:cubicBezTo>
                    <a:pt x="5269" y="5359"/>
                    <a:pt x="5397" y="5325"/>
                    <a:pt x="5513" y="5274"/>
                  </a:cubicBezTo>
                  <a:lnTo>
                    <a:pt x="14564" y="790"/>
                  </a:lnTo>
                  <a:cubicBezTo>
                    <a:pt x="15029" y="536"/>
                    <a:pt x="14790" y="15"/>
                    <a:pt x="14790" y="8"/>
                  </a:cubicBezTo>
                  <a:cubicBezTo>
                    <a:pt x="14790" y="1"/>
                    <a:pt x="14783" y="1"/>
                    <a:pt x="14776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2429550" y="2689650"/>
              <a:ext cx="365900" cy="199475"/>
            </a:xfrm>
            <a:custGeom>
              <a:avLst/>
              <a:gdLst/>
              <a:ahLst/>
              <a:cxnLst/>
              <a:rect l="l" t="t" r="r" b="b"/>
              <a:pathLst>
                <a:path w="14636" h="7979" extrusionOk="0">
                  <a:moveTo>
                    <a:pt x="9714" y="0"/>
                  </a:moveTo>
                  <a:cubicBezTo>
                    <a:pt x="9573" y="0"/>
                    <a:pt x="9432" y="28"/>
                    <a:pt x="9299" y="84"/>
                  </a:cubicBezTo>
                  <a:lnTo>
                    <a:pt x="255" y="4568"/>
                  </a:lnTo>
                  <a:cubicBezTo>
                    <a:pt x="15" y="4687"/>
                    <a:pt x="1" y="4899"/>
                    <a:pt x="226" y="5047"/>
                  </a:cubicBezTo>
                  <a:lnTo>
                    <a:pt x="4371" y="7824"/>
                  </a:lnTo>
                  <a:cubicBezTo>
                    <a:pt x="4543" y="7926"/>
                    <a:pt x="4736" y="7979"/>
                    <a:pt x="4929" y="7979"/>
                  </a:cubicBezTo>
                  <a:cubicBezTo>
                    <a:pt x="5070" y="7979"/>
                    <a:pt x="5211" y="7951"/>
                    <a:pt x="5344" y="7895"/>
                  </a:cubicBezTo>
                  <a:lnTo>
                    <a:pt x="14381" y="3411"/>
                  </a:lnTo>
                  <a:cubicBezTo>
                    <a:pt x="14621" y="3292"/>
                    <a:pt x="14635" y="3080"/>
                    <a:pt x="14410" y="2932"/>
                  </a:cubicBezTo>
                  <a:lnTo>
                    <a:pt x="10272" y="155"/>
                  </a:lnTo>
                  <a:cubicBezTo>
                    <a:pt x="10100" y="53"/>
                    <a:pt x="9907" y="0"/>
                    <a:pt x="9714" y="0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2429025" y="2689400"/>
              <a:ext cx="365000" cy="199950"/>
            </a:xfrm>
            <a:custGeom>
              <a:avLst/>
              <a:gdLst/>
              <a:ahLst/>
              <a:cxnLst/>
              <a:rect l="l" t="t" r="r" b="b"/>
              <a:pathLst>
                <a:path w="14600" h="7998" extrusionOk="0">
                  <a:moveTo>
                    <a:pt x="9693" y="23"/>
                  </a:moveTo>
                  <a:cubicBezTo>
                    <a:pt x="9705" y="23"/>
                    <a:pt x="9717" y="23"/>
                    <a:pt x="9729" y="24"/>
                  </a:cubicBezTo>
                  <a:cubicBezTo>
                    <a:pt x="9739" y="23"/>
                    <a:pt x="9750" y="23"/>
                    <a:pt x="9761" y="23"/>
                  </a:cubicBezTo>
                  <a:cubicBezTo>
                    <a:pt x="9940" y="23"/>
                    <a:pt x="10119" y="79"/>
                    <a:pt x="10272" y="172"/>
                  </a:cubicBezTo>
                  <a:lnTo>
                    <a:pt x="14424" y="2949"/>
                  </a:lnTo>
                  <a:cubicBezTo>
                    <a:pt x="14508" y="2998"/>
                    <a:pt x="14572" y="3090"/>
                    <a:pt x="14572" y="3189"/>
                  </a:cubicBezTo>
                  <a:cubicBezTo>
                    <a:pt x="14558" y="3295"/>
                    <a:pt x="14487" y="3372"/>
                    <a:pt x="14395" y="3414"/>
                  </a:cubicBezTo>
                  <a:lnTo>
                    <a:pt x="5351" y="7891"/>
                  </a:lnTo>
                  <a:cubicBezTo>
                    <a:pt x="5217" y="7948"/>
                    <a:pt x="5074" y="7977"/>
                    <a:pt x="4931" y="7977"/>
                  </a:cubicBezTo>
                  <a:cubicBezTo>
                    <a:pt x="4744" y="7977"/>
                    <a:pt x="4557" y="7927"/>
                    <a:pt x="4392" y="7827"/>
                  </a:cubicBezTo>
                  <a:lnTo>
                    <a:pt x="247" y="5050"/>
                  </a:lnTo>
                  <a:cubicBezTo>
                    <a:pt x="156" y="5008"/>
                    <a:pt x="99" y="4909"/>
                    <a:pt x="92" y="4810"/>
                  </a:cubicBezTo>
                  <a:cubicBezTo>
                    <a:pt x="114" y="4704"/>
                    <a:pt x="184" y="4627"/>
                    <a:pt x="276" y="4592"/>
                  </a:cubicBezTo>
                  <a:lnTo>
                    <a:pt x="9320" y="108"/>
                  </a:lnTo>
                  <a:cubicBezTo>
                    <a:pt x="9436" y="57"/>
                    <a:pt x="9564" y="23"/>
                    <a:pt x="9693" y="23"/>
                  </a:cubicBezTo>
                  <a:close/>
                  <a:moveTo>
                    <a:pt x="9740" y="0"/>
                  </a:moveTo>
                  <a:cubicBezTo>
                    <a:pt x="9595" y="0"/>
                    <a:pt x="9450" y="29"/>
                    <a:pt x="9313" y="87"/>
                  </a:cubicBezTo>
                  <a:lnTo>
                    <a:pt x="269" y="4570"/>
                  </a:lnTo>
                  <a:cubicBezTo>
                    <a:pt x="22" y="4634"/>
                    <a:pt x="1" y="4972"/>
                    <a:pt x="233" y="5071"/>
                  </a:cubicBezTo>
                  <a:lnTo>
                    <a:pt x="4385" y="7848"/>
                  </a:lnTo>
                  <a:cubicBezTo>
                    <a:pt x="4545" y="7942"/>
                    <a:pt x="4724" y="7997"/>
                    <a:pt x="4915" y="7997"/>
                  </a:cubicBezTo>
                  <a:cubicBezTo>
                    <a:pt x="4926" y="7997"/>
                    <a:pt x="4938" y="7997"/>
                    <a:pt x="4949" y="7996"/>
                  </a:cubicBezTo>
                  <a:cubicBezTo>
                    <a:pt x="4961" y="7997"/>
                    <a:pt x="4973" y="7997"/>
                    <a:pt x="4985" y="7997"/>
                  </a:cubicBezTo>
                  <a:cubicBezTo>
                    <a:pt x="5114" y="7997"/>
                    <a:pt x="5243" y="7963"/>
                    <a:pt x="5365" y="7912"/>
                  </a:cubicBezTo>
                  <a:lnTo>
                    <a:pt x="14410" y="3436"/>
                  </a:lnTo>
                  <a:cubicBezTo>
                    <a:pt x="14508" y="3393"/>
                    <a:pt x="14586" y="3302"/>
                    <a:pt x="14600" y="3196"/>
                  </a:cubicBezTo>
                  <a:cubicBezTo>
                    <a:pt x="14600" y="3083"/>
                    <a:pt x="14536" y="2984"/>
                    <a:pt x="14438" y="2928"/>
                  </a:cubicBezTo>
                  <a:lnTo>
                    <a:pt x="10293" y="151"/>
                  </a:lnTo>
                  <a:cubicBezTo>
                    <a:pt x="10121" y="50"/>
                    <a:pt x="9930" y="0"/>
                    <a:pt x="974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2469750" y="2702325"/>
              <a:ext cx="296450" cy="165850"/>
            </a:xfrm>
            <a:custGeom>
              <a:avLst/>
              <a:gdLst/>
              <a:ahLst/>
              <a:cxnLst/>
              <a:rect l="l" t="t" r="r" b="b"/>
              <a:pathLst>
                <a:path w="11858" h="6634" extrusionOk="0">
                  <a:moveTo>
                    <a:pt x="7479" y="0"/>
                  </a:moveTo>
                  <a:lnTo>
                    <a:pt x="0" y="3708"/>
                  </a:lnTo>
                  <a:lnTo>
                    <a:pt x="4371" y="6633"/>
                  </a:lnTo>
                  <a:lnTo>
                    <a:pt x="11857" y="2933"/>
                  </a:lnTo>
                  <a:lnTo>
                    <a:pt x="747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2469575" y="2702150"/>
              <a:ext cx="296800" cy="166375"/>
            </a:xfrm>
            <a:custGeom>
              <a:avLst/>
              <a:gdLst/>
              <a:ahLst/>
              <a:cxnLst/>
              <a:rect l="l" t="t" r="r" b="b"/>
              <a:pathLst>
                <a:path w="11872" h="6655" extrusionOk="0">
                  <a:moveTo>
                    <a:pt x="7486" y="21"/>
                  </a:moveTo>
                  <a:lnTo>
                    <a:pt x="11843" y="2940"/>
                  </a:lnTo>
                  <a:lnTo>
                    <a:pt x="4385" y="6633"/>
                  </a:lnTo>
                  <a:lnTo>
                    <a:pt x="28" y="3715"/>
                  </a:lnTo>
                  <a:lnTo>
                    <a:pt x="7486" y="21"/>
                  </a:lnTo>
                  <a:close/>
                  <a:moveTo>
                    <a:pt x="7486" y="0"/>
                  </a:moveTo>
                  <a:lnTo>
                    <a:pt x="7" y="3701"/>
                  </a:lnTo>
                  <a:cubicBezTo>
                    <a:pt x="0" y="3701"/>
                    <a:pt x="0" y="3708"/>
                    <a:pt x="0" y="3715"/>
                  </a:cubicBezTo>
                  <a:cubicBezTo>
                    <a:pt x="0" y="3715"/>
                    <a:pt x="0" y="3715"/>
                    <a:pt x="0" y="3722"/>
                  </a:cubicBezTo>
                  <a:cubicBezTo>
                    <a:pt x="0" y="3722"/>
                    <a:pt x="4378" y="6655"/>
                    <a:pt x="4385" y="6655"/>
                  </a:cubicBezTo>
                  <a:lnTo>
                    <a:pt x="11864" y="2954"/>
                  </a:lnTo>
                  <a:cubicBezTo>
                    <a:pt x="11871" y="2947"/>
                    <a:pt x="11871" y="2947"/>
                    <a:pt x="11871" y="2940"/>
                  </a:cubicBezTo>
                  <a:cubicBezTo>
                    <a:pt x="11871" y="2940"/>
                    <a:pt x="11871" y="2933"/>
                    <a:pt x="11871" y="2933"/>
                  </a:cubicBezTo>
                  <a:lnTo>
                    <a:pt x="749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AA</a:t>
              </a: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2489300" y="2830250"/>
              <a:ext cx="31400" cy="12375"/>
            </a:xfrm>
            <a:custGeom>
              <a:avLst/>
              <a:gdLst/>
              <a:ahLst/>
              <a:cxnLst/>
              <a:rect l="l" t="t" r="r" b="b"/>
              <a:pathLst>
                <a:path w="1256" h="495" extrusionOk="0">
                  <a:moveTo>
                    <a:pt x="431" y="1"/>
                  </a:moveTo>
                  <a:lnTo>
                    <a:pt x="374" y="15"/>
                  </a:lnTo>
                  <a:lnTo>
                    <a:pt x="367" y="15"/>
                  </a:lnTo>
                  <a:lnTo>
                    <a:pt x="318" y="29"/>
                  </a:lnTo>
                  <a:lnTo>
                    <a:pt x="311" y="29"/>
                  </a:lnTo>
                  <a:lnTo>
                    <a:pt x="261" y="43"/>
                  </a:lnTo>
                  <a:cubicBezTo>
                    <a:pt x="240" y="50"/>
                    <a:pt x="226" y="57"/>
                    <a:pt x="212" y="64"/>
                  </a:cubicBezTo>
                  <a:cubicBezTo>
                    <a:pt x="106" y="107"/>
                    <a:pt x="29" y="198"/>
                    <a:pt x="8" y="311"/>
                  </a:cubicBezTo>
                  <a:lnTo>
                    <a:pt x="1" y="403"/>
                  </a:lnTo>
                  <a:cubicBezTo>
                    <a:pt x="22" y="290"/>
                    <a:pt x="99" y="191"/>
                    <a:pt x="205" y="156"/>
                  </a:cubicBezTo>
                  <a:lnTo>
                    <a:pt x="247" y="135"/>
                  </a:lnTo>
                  <a:cubicBezTo>
                    <a:pt x="269" y="128"/>
                    <a:pt x="283" y="121"/>
                    <a:pt x="304" y="114"/>
                  </a:cubicBezTo>
                  <a:lnTo>
                    <a:pt x="311" y="114"/>
                  </a:lnTo>
                  <a:lnTo>
                    <a:pt x="360" y="100"/>
                  </a:lnTo>
                  <a:lnTo>
                    <a:pt x="367" y="100"/>
                  </a:lnTo>
                  <a:cubicBezTo>
                    <a:pt x="381" y="100"/>
                    <a:pt x="402" y="93"/>
                    <a:pt x="417" y="93"/>
                  </a:cubicBezTo>
                  <a:lnTo>
                    <a:pt x="473" y="85"/>
                  </a:lnTo>
                  <a:lnTo>
                    <a:pt x="487" y="85"/>
                  </a:lnTo>
                  <a:lnTo>
                    <a:pt x="536" y="78"/>
                  </a:lnTo>
                  <a:lnTo>
                    <a:pt x="663" y="78"/>
                  </a:lnTo>
                  <a:lnTo>
                    <a:pt x="720" y="85"/>
                  </a:lnTo>
                  <a:lnTo>
                    <a:pt x="734" y="85"/>
                  </a:lnTo>
                  <a:lnTo>
                    <a:pt x="776" y="93"/>
                  </a:lnTo>
                  <a:lnTo>
                    <a:pt x="790" y="93"/>
                  </a:lnTo>
                  <a:cubicBezTo>
                    <a:pt x="804" y="93"/>
                    <a:pt x="825" y="93"/>
                    <a:pt x="839" y="100"/>
                  </a:cubicBezTo>
                  <a:lnTo>
                    <a:pt x="889" y="114"/>
                  </a:lnTo>
                  <a:lnTo>
                    <a:pt x="903" y="121"/>
                  </a:lnTo>
                  <a:lnTo>
                    <a:pt x="945" y="135"/>
                  </a:lnTo>
                  <a:lnTo>
                    <a:pt x="959" y="135"/>
                  </a:lnTo>
                  <a:lnTo>
                    <a:pt x="1002" y="149"/>
                  </a:lnTo>
                  <a:lnTo>
                    <a:pt x="1016" y="156"/>
                  </a:lnTo>
                  <a:lnTo>
                    <a:pt x="1051" y="177"/>
                  </a:lnTo>
                  <a:lnTo>
                    <a:pt x="1065" y="184"/>
                  </a:lnTo>
                  <a:lnTo>
                    <a:pt x="1107" y="205"/>
                  </a:lnTo>
                  <a:lnTo>
                    <a:pt x="1129" y="219"/>
                  </a:lnTo>
                  <a:lnTo>
                    <a:pt x="1136" y="226"/>
                  </a:lnTo>
                  <a:lnTo>
                    <a:pt x="1150" y="255"/>
                  </a:lnTo>
                  <a:lnTo>
                    <a:pt x="1157" y="255"/>
                  </a:lnTo>
                  <a:lnTo>
                    <a:pt x="1171" y="269"/>
                  </a:lnTo>
                  <a:lnTo>
                    <a:pt x="1178" y="276"/>
                  </a:lnTo>
                  <a:cubicBezTo>
                    <a:pt x="1178" y="276"/>
                    <a:pt x="1185" y="283"/>
                    <a:pt x="1185" y="283"/>
                  </a:cubicBezTo>
                  <a:lnTo>
                    <a:pt x="1192" y="290"/>
                  </a:lnTo>
                  <a:lnTo>
                    <a:pt x="1199" y="297"/>
                  </a:lnTo>
                  <a:lnTo>
                    <a:pt x="1206" y="311"/>
                  </a:lnTo>
                  <a:lnTo>
                    <a:pt x="1213" y="318"/>
                  </a:lnTo>
                  <a:lnTo>
                    <a:pt x="1220" y="325"/>
                  </a:lnTo>
                  <a:cubicBezTo>
                    <a:pt x="1227" y="325"/>
                    <a:pt x="1227" y="332"/>
                    <a:pt x="1227" y="332"/>
                  </a:cubicBezTo>
                  <a:lnTo>
                    <a:pt x="1234" y="339"/>
                  </a:lnTo>
                  <a:lnTo>
                    <a:pt x="1241" y="353"/>
                  </a:lnTo>
                  <a:lnTo>
                    <a:pt x="1248" y="360"/>
                  </a:lnTo>
                  <a:cubicBezTo>
                    <a:pt x="1248" y="360"/>
                    <a:pt x="1248" y="367"/>
                    <a:pt x="1248" y="367"/>
                  </a:cubicBezTo>
                  <a:lnTo>
                    <a:pt x="1248" y="382"/>
                  </a:lnTo>
                  <a:cubicBezTo>
                    <a:pt x="1248" y="382"/>
                    <a:pt x="1248" y="382"/>
                    <a:pt x="1248" y="389"/>
                  </a:cubicBezTo>
                  <a:lnTo>
                    <a:pt x="1248" y="396"/>
                  </a:lnTo>
                  <a:lnTo>
                    <a:pt x="1248" y="403"/>
                  </a:lnTo>
                  <a:cubicBezTo>
                    <a:pt x="1248" y="410"/>
                    <a:pt x="1248" y="410"/>
                    <a:pt x="1248" y="417"/>
                  </a:cubicBezTo>
                  <a:lnTo>
                    <a:pt x="1248" y="424"/>
                  </a:lnTo>
                  <a:cubicBezTo>
                    <a:pt x="1248" y="424"/>
                    <a:pt x="1248" y="431"/>
                    <a:pt x="1248" y="431"/>
                  </a:cubicBezTo>
                  <a:cubicBezTo>
                    <a:pt x="1248" y="438"/>
                    <a:pt x="1248" y="445"/>
                    <a:pt x="1248" y="452"/>
                  </a:cubicBezTo>
                  <a:cubicBezTo>
                    <a:pt x="1248" y="459"/>
                    <a:pt x="1248" y="466"/>
                    <a:pt x="1248" y="473"/>
                  </a:cubicBezTo>
                  <a:lnTo>
                    <a:pt x="1248" y="494"/>
                  </a:lnTo>
                  <a:lnTo>
                    <a:pt x="1255" y="410"/>
                  </a:lnTo>
                  <a:lnTo>
                    <a:pt x="1255" y="389"/>
                  </a:lnTo>
                  <a:cubicBezTo>
                    <a:pt x="1255" y="382"/>
                    <a:pt x="1255" y="375"/>
                    <a:pt x="1255" y="375"/>
                  </a:cubicBezTo>
                  <a:lnTo>
                    <a:pt x="1255" y="353"/>
                  </a:lnTo>
                  <a:lnTo>
                    <a:pt x="1255" y="332"/>
                  </a:lnTo>
                  <a:cubicBezTo>
                    <a:pt x="1255" y="332"/>
                    <a:pt x="1255" y="332"/>
                    <a:pt x="1255" y="325"/>
                  </a:cubicBezTo>
                  <a:cubicBezTo>
                    <a:pt x="1255" y="325"/>
                    <a:pt x="1255" y="318"/>
                    <a:pt x="1255" y="318"/>
                  </a:cubicBezTo>
                  <a:cubicBezTo>
                    <a:pt x="1255" y="318"/>
                    <a:pt x="1255" y="311"/>
                    <a:pt x="1255" y="311"/>
                  </a:cubicBezTo>
                  <a:cubicBezTo>
                    <a:pt x="1255" y="304"/>
                    <a:pt x="1255" y="304"/>
                    <a:pt x="1255" y="297"/>
                  </a:cubicBezTo>
                  <a:lnTo>
                    <a:pt x="1255" y="290"/>
                  </a:lnTo>
                  <a:lnTo>
                    <a:pt x="1248" y="283"/>
                  </a:lnTo>
                  <a:cubicBezTo>
                    <a:pt x="1255" y="276"/>
                    <a:pt x="1255" y="276"/>
                    <a:pt x="1248" y="276"/>
                  </a:cubicBezTo>
                  <a:lnTo>
                    <a:pt x="1248" y="262"/>
                  </a:lnTo>
                  <a:lnTo>
                    <a:pt x="1241" y="255"/>
                  </a:lnTo>
                  <a:lnTo>
                    <a:pt x="1234" y="248"/>
                  </a:lnTo>
                  <a:lnTo>
                    <a:pt x="1227" y="234"/>
                  </a:lnTo>
                  <a:lnTo>
                    <a:pt x="1220" y="226"/>
                  </a:lnTo>
                  <a:lnTo>
                    <a:pt x="1213" y="219"/>
                  </a:lnTo>
                  <a:lnTo>
                    <a:pt x="1206" y="212"/>
                  </a:lnTo>
                  <a:lnTo>
                    <a:pt x="1199" y="205"/>
                  </a:lnTo>
                  <a:lnTo>
                    <a:pt x="1192" y="198"/>
                  </a:lnTo>
                  <a:lnTo>
                    <a:pt x="1185" y="184"/>
                  </a:lnTo>
                  <a:lnTo>
                    <a:pt x="1178" y="177"/>
                  </a:lnTo>
                  <a:lnTo>
                    <a:pt x="1164" y="170"/>
                  </a:lnTo>
                  <a:lnTo>
                    <a:pt x="1157" y="163"/>
                  </a:lnTo>
                  <a:lnTo>
                    <a:pt x="1143" y="156"/>
                  </a:lnTo>
                  <a:lnTo>
                    <a:pt x="1136" y="149"/>
                  </a:lnTo>
                  <a:lnTo>
                    <a:pt x="1114" y="135"/>
                  </a:lnTo>
                  <a:cubicBezTo>
                    <a:pt x="1100" y="121"/>
                    <a:pt x="1086" y="114"/>
                    <a:pt x="1072" y="107"/>
                  </a:cubicBezTo>
                  <a:lnTo>
                    <a:pt x="1058" y="100"/>
                  </a:lnTo>
                  <a:lnTo>
                    <a:pt x="1023" y="85"/>
                  </a:lnTo>
                  <a:lnTo>
                    <a:pt x="1016" y="78"/>
                  </a:lnTo>
                  <a:cubicBezTo>
                    <a:pt x="995" y="71"/>
                    <a:pt x="980" y="64"/>
                    <a:pt x="966" y="57"/>
                  </a:cubicBezTo>
                  <a:lnTo>
                    <a:pt x="959" y="57"/>
                  </a:lnTo>
                  <a:cubicBezTo>
                    <a:pt x="945" y="57"/>
                    <a:pt x="931" y="50"/>
                    <a:pt x="917" y="43"/>
                  </a:cubicBezTo>
                  <a:lnTo>
                    <a:pt x="903" y="36"/>
                  </a:lnTo>
                  <a:lnTo>
                    <a:pt x="854" y="29"/>
                  </a:lnTo>
                  <a:lnTo>
                    <a:pt x="797" y="15"/>
                  </a:lnTo>
                  <a:lnTo>
                    <a:pt x="783" y="15"/>
                  </a:lnTo>
                  <a:lnTo>
                    <a:pt x="741" y="8"/>
                  </a:lnTo>
                  <a:lnTo>
                    <a:pt x="727" y="8"/>
                  </a:lnTo>
                  <a:cubicBezTo>
                    <a:pt x="706" y="8"/>
                    <a:pt x="691" y="8"/>
                    <a:pt x="670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2489125" y="2830250"/>
              <a:ext cx="32450" cy="12725"/>
            </a:xfrm>
            <a:custGeom>
              <a:avLst/>
              <a:gdLst/>
              <a:ahLst/>
              <a:cxnLst/>
              <a:rect l="l" t="t" r="r" b="b"/>
              <a:pathLst>
                <a:path w="1298" h="509" extrusionOk="0">
                  <a:moveTo>
                    <a:pt x="684" y="15"/>
                  </a:moveTo>
                  <a:cubicBezTo>
                    <a:pt x="698" y="15"/>
                    <a:pt x="720" y="22"/>
                    <a:pt x="734" y="22"/>
                  </a:cubicBezTo>
                  <a:lnTo>
                    <a:pt x="748" y="22"/>
                  </a:lnTo>
                  <a:lnTo>
                    <a:pt x="790" y="29"/>
                  </a:lnTo>
                  <a:lnTo>
                    <a:pt x="804" y="29"/>
                  </a:lnTo>
                  <a:lnTo>
                    <a:pt x="861" y="43"/>
                  </a:lnTo>
                  <a:lnTo>
                    <a:pt x="910" y="50"/>
                  </a:lnTo>
                  <a:lnTo>
                    <a:pt x="924" y="57"/>
                  </a:lnTo>
                  <a:lnTo>
                    <a:pt x="966" y="71"/>
                  </a:lnTo>
                  <a:lnTo>
                    <a:pt x="973" y="71"/>
                  </a:lnTo>
                  <a:cubicBezTo>
                    <a:pt x="987" y="78"/>
                    <a:pt x="1002" y="85"/>
                    <a:pt x="1023" y="93"/>
                  </a:cubicBezTo>
                  <a:lnTo>
                    <a:pt x="1030" y="93"/>
                  </a:lnTo>
                  <a:lnTo>
                    <a:pt x="1065" y="114"/>
                  </a:lnTo>
                  <a:lnTo>
                    <a:pt x="1079" y="121"/>
                  </a:lnTo>
                  <a:lnTo>
                    <a:pt x="1121" y="142"/>
                  </a:lnTo>
                  <a:cubicBezTo>
                    <a:pt x="1128" y="149"/>
                    <a:pt x="1136" y="156"/>
                    <a:pt x="1143" y="156"/>
                  </a:cubicBezTo>
                  <a:lnTo>
                    <a:pt x="1150" y="163"/>
                  </a:lnTo>
                  <a:lnTo>
                    <a:pt x="1157" y="177"/>
                  </a:lnTo>
                  <a:lnTo>
                    <a:pt x="1171" y="184"/>
                  </a:lnTo>
                  <a:lnTo>
                    <a:pt x="1178" y="191"/>
                  </a:lnTo>
                  <a:lnTo>
                    <a:pt x="1185" y="198"/>
                  </a:lnTo>
                  <a:lnTo>
                    <a:pt x="1192" y="205"/>
                  </a:lnTo>
                  <a:lnTo>
                    <a:pt x="1206" y="212"/>
                  </a:lnTo>
                  <a:lnTo>
                    <a:pt x="1213" y="219"/>
                  </a:lnTo>
                  <a:lnTo>
                    <a:pt x="1220" y="234"/>
                  </a:lnTo>
                  <a:lnTo>
                    <a:pt x="1227" y="241"/>
                  </a:lnTo>
                  <a:lnTo>
                    <a:pt x="1234" y="248"/>
                  </a:lnTo>
                  <a:lnTo>
                    <a:pt x="1248" y="269"/>
                  </a:lnTo>
                  <a:cubicBezTo>
                    <a:pt x="1248" y="276"/>
                    <a:pt x="1255" y="283"/>
                    <a:pt x="1255" y="290"/>
                  </a:cubicBezTo>
                  <a:cubicBezTo>
                    <a:pt x="1262" y="304"/>
                    <a:pt x="1269" y="325"/>
                    <a:pt x="1277" y="339"/>
                  </a:cubicBezTo>
                  <a:lnTo>
                    <a:pt x="1277" y="360"/>
                  </a:lnTo>
                  <a:lnTo>
                    <a:pt x="1277" y="375"/>
                  </a:lnTo>
                  <a:cubicBezTo>
                    <a:pt x="1277" y="382"/>
                    <a:pt x="1277" y="389"/>
                    <a:pt x="1277" y="389"/>
                  </a:cubicBezTo>
                  <a:cubicBezTo>
                    <a:pt x="1277" y="382"/>
                    <a:pt x="1269" y="375"/>
                    <a:pt x="1269" y="375"/>
                  </a:cubicBezTo>
                  <a:lnTo>
                    <a:pt x="1262" y="360"/>
                  </a:lnTo>
                  <a:lnTo>
                    <a:pt x="1248" y="346"/>
                  </a:lnTo>
                  <a:lnTo>
                    <a:pt x="1255" y="339"/>
                  </a:lnTo>
                  <a:lnTo>
                    <a:pt x="1248" y="325"/>
                  </a:lnTo>
                  <a:cubicBezTo>
                    <a:pt x="1248" y="325"/>
                    <a:pt x="1241" y="318"/>
                    <a:pt x="1241" y="311"/>
                  </a:cubicBezTo>
                  <a:lnTo>
                    <a:pt x="1227" y="290"/>
                  </a:lnTo>
                  <a:lnTo>
                    <a:pt x="1213" y="276"/>
                  </a:lnTo>
                  <a:lnTo>
                    <a:pt x="1192" y="262"/>
                  </a:lnTo>
                  <a:lnTo>
                    <a:pt x="1178" y="241"/>
                  </a:lnTo>
                  <a:lnTo>
                    <a:pt x="1164" y="234"/>
                  </a:lnTo>
                  <a:lnTo>
                    <a:pt x="1157" y="226"/>
                  </a:lnTo>
                  <a:lnTo>
                    <a:pt x="1143" y="219"/>
                  </a:lnTo>
                  <a:lnTo>
                    <a:pt x="1136" y="212"/>
                  </a:lnTo>
                  <a:lnTo>
                    <a:pt x="1114" y="191"/>
                  </a:lnTo>
                  <a:cubicBezTo>
                    <a:pt x="1100" y="184"/>
                    <a:pt x="1086" y="177"/>
                    <a:pt x="1072" y="170"/>
                  </a:cubicBezTo>
                  <a:lnTo>
                    <a:pt x="1058" y="163"/>
                  </a:lnTo>
                  <a:lnTo>
                    <a:pt x="1023" y="142"/>
                  </a:lnTo>
                  <a:lnTo>
                    <a:pt x="1016" y="135"/>
                  </a:lnTo>
                  <a:lnTo>
                    <a:pt x="966" y="121"/>
                  </a:lnTo>
                  <a:lnTo>
                    <a:pt x="952" y="121"/>
                  </a:lnTo>
                  <a:lnTo>
                    <a:pt x="917" y="107"/>
                  </a:lnTo>
                  <a:lnTo>
                    <a:pt x="896" y="100"/>
                  </a:lnTo>
                  <a:lnTo>
                    <a:pt x="846" y="85"/>
                  </a:lnTo>
                  <a:cubicBezTo>
                    <a:pt x="832" y="85"/>
                    <a:pt x="811" y="78"/>
                    <a:pt x="790" y="78"/>
                  </a:cubicBezTo>
                  <a:lnTo>
                    <a:pt x="776" y="78"/>
                  </a:lnTo>
                  <a:lnTo>
                    <a:pt x="734" y="71"/>
                  </a:lnTo>
                  <a:lnTo>
                    <a:pt x="473" y="71"/>
                  </a:lnTo>
                  <a:lnTo>
                    <a:pt x="424" y="78"/>
                  </a:lnTo>
                  <a:lnTo>
                    <a:pt x="367" y="93"/>
                  </a:lnTo>
                  <a:lnTo>
                    <a:pt x="360" y="93"/>
                  </a:lnTo>
                  <a:lnTo>
                    <a:pt x="311" y="107"/>
                  </a:lnTo>
                  <a:lnTo>
                    <a:pt x="304" y="107"/>
                  </a:lnTo>
                  <a:cubicBezTo>
                    <a:pt x="283" y="114"/>
                    <a:pt x="268" y="114"/>
                    <a:pt x="254" y="121"/>
                  </a:cubicBezTo>
                  <a:cubicBezTo>
                    <a:pt x="233" y="128"/>
                    <a:pt x="219" y="135"/>
                    <a:pt x="205" y="142"/>
                  </a:cubicBezTo>
                  <a:cubicBezTo>
                    <a:pt x="127" y="177"/>
                    <a:pt x="71" y="234"/>
                    <a:pt x="29" y="304"/>
                  </a:cubicBezTo>
                  <a:cubicBezTo>
                    <a:pt x="50" y="198"/>
                    <a:pt x="127" y="114"/>
                    <a:pt x="226" y="78"/>
                  </a:cubicBezTo>
                  <a:cubicBezTo>
                    <a:pt x="233" y="71"/>
                    <a:pt x="254" y="64"/>
                    <a:pt x="276" y="57"/>
                  </a:cubicBezTo>
                  <a:cubicBezTo>
                    <a:pt x="290" y="50"/>
                    <a:pt x="304" y="43"/>
                    <a:pt x="318" y="43"/>
                  </a:cubicBezTo>
                  <a:lnTo>
                    <a:pt x="325" y="43"/>
                  </a:lnTo>
                  <a:cubicBezTo>
                    <a:pt x="346" y="36"/>
                    <a:pt x="360" y="29"/>
                    <a:pt x="374" y="29"/>
                  </a:cubicBezTo>
                  <a:lnTo>
                    <a:pt x="381" y="29"/>
                  </a:lnTo>
                  <a:cubicBezTo>
                    <a:pt x="402" y="22"/>
                    <a:pt x="416" y="15"/>
                    <a:pt x="438" y="15"/>
                  </a:cubicBezTo>
                  <a:close/>
                  <a:moveTo>
                    <a:pt x="459" y="1"/>
                  </a:moveTo>
                  <a:lnTo>
                    <a:pt x="431" y="8"/>
                  </a:lnTo>
                  <a:lnTo>
                    <a:pt x="381" y="15"/>
                  </a:lnTo>
                  <a:lnTo>
                    <a:pt x="367" y="15"/>
                  </a:lnTo>
                  <a:cubicBezTo>
                    <a:pt x="353" y="22"/>
                    <a:pt x="339" y="22"/>
                    <a:pt x="325" y="29"/>
                  </a:cubicBezTo>
                  <a:lnTo>
                    <a:pt x="311" y="29"/>
                  </a:lnTo>
                  <a:lnTo>
                    <a:pt x="261" y="50"/>
                  </a:lnTo>
                  <a:lnTo>
                    <a:pt x="212" y="71"/>
                  </a:lnTo>
                  <a:cubicBezTo>
                    <a:pt x="106" y="114"/>
                    <a:pt x="22" y="205"/>
                    <a:pt x="8" y="325"/>
                  </a:cubicBezTo>
                  <a:lnTo>
                    <a:pt x="1" y="417"/>
                  </a:lnTo>
                  <a:cubicBezTo>
                    <a:pt x="1" y="417"/>
                    <a:pt x="1" y="424"/>
                    <a:pt x="8" y="424"/>
                  </a:cubicBezTo>
                  <a:cubicBezTo>
                    <a:pt x="15" y="424"/>
                    <a:pt x="22" y="424"/>
                    <a:pt x="22" y="417"/>
                  </a:cubicBezTo>
                  <a:cubicBezTo>
                    <a:pt x="36" y="304"/>
                    <a:pt x="113" y="212"/>
                    <a:pt x="219" y="177"/>
                  </a:cubicBezTo>
                  <a:lnTo>
                    <a:pt x="268" y="156"/>
                  </a:lnTo>
                  <a:lnTo>
                    <a:pt x="318" y="142"/>
                  </a:lnTo>
                  <a:lnTo>
                    <a:pt x="325" y="142"/>
                  </a:lnTo>
                  <a:lnTo>
                    <a:pt x="367" y="128"/>
                  </a:lnTo>
                  <a:lnTo>
                    <a:pt x="381" y="128"/>
                  </a:lnTo>
                  <a:cubicBezTo>
                    <a:pt x="395" y="121"/>
                    <a:pt x="416" y="121"/>
                    <a:pt x="438" y="114"/>
                  </a:cubicBezTo>
                  <a:lnTo>
                    <a:pt x="480" y="107"/>
                  </a:lnTo>
                  <a:lnTo>
                    <a:pt x="741" y="107"/>
                  </a:lnTo>
                  <a:lnTo>
                    <a:pt x="783" y="114"/>
                  </a:lnTo>
                  <a:lnTo>
                    <a:pt x="797" y="114"/>
                  </a:lnTo>
                  <a:cubicBezTo>
                    <a:pt x="811" y="121"/>
                    <a:pt x="832" y="121"/>
                    <a:pt x="854" y="128"/>
                  </a:cubicBezTo>
                  <a:lnTo>
                    <a:pt x="896" y="142"/>
                  </a:lnTo>
                  <a:lnTo>
                    <a:pt x="910" y="142"/>
                  </a:lnTo>
                  <a:cubicBezTo>
                    <a:pt x="924" y="149"/>
                    <a:pt x="938" y="156"/>
                    <a:pt x="952" y="156"/>
                  </a:cubicBezTo>
                  <a:lnTo>
                    <a:pt x="959" y="156"/>
                  </a:lnTo>
                  <a:lnTo>
                    <a:pt x="1009" y="177"/>
                  </a:lnTo>
                  <a:lnTo>
                    <a:pt x="1016" y="184"/>
                  </a:lnTo>
                  <a:cubicBezTo>
                    <a:pt x="1030" y="191"/>
                    <a:pt x="1044" y="191"/>
                    <a:pt x="1058" y="198"/>
                  </a:cubicBezTo>
                  <a:lnTo>
                    <a:pt x="1065" y="205"/>
                  </a:lnTo>
                  <a:lnTo>
                    <a:pt x="1107" y="234"/>
                  </a:lnTo>
                  <a:lnTo>
                    <a:pt x="1136" y="241"/>
                  </a:lnTo>
                  <a:lnTo>
                    <a:pt x="1143" y="248"/>
                  </a:lnTo>
                  <a:lnTo>
                    <a:pt x="1150" y="255"/>
                  </a:lnTo>
                  <a:lnTo>
                    <a:pt x="1164" y="269"/>
                  </a:lnTo>
                  <a:lnTo>
                    <a:pt x="1171" y="276"/>
                  </a:lnTo>
                  <a:lnTo>
                    <a:pt x="1178" y="283"/>
                  </a:lnTo>
                  <a:lnTo>
                    <a:pt x="1199" y="297"/>
                  </a:lnTo>
                  <a:lnTo>
                    <a:pt x="1213" y="311"/>
                  </a:lnTo>
                  <a:cubicBezTo>
                    <a:pt x="1213" y="318"/>
                    <a:pt x="1220" y="325"/>
                    <a:pt x="1227" y="332"/>
                  </a:cubicBezTo>
                  <a:lnTo>
                    <a:pt x="1241" y="353"/>
                  </a:lnTo>
                  <a:cubicBezTo>
                    <a:pt x="1241" y="360"/>
                    <a:pt x="1241" y="360"/>
                    <a:pt x="1277" y="445"/>
                  </a:cubicBezTo>
                  <a:lnTo>
                    <a:pt x="1277" y="459"/>
                  </a:lnTo>
                  <a:cubicBezTo>
                    <a:pt x="1277" y="466"/>
                    <a:pt x="1277" y="473"/>
                    <a:pt x="1277" y="480"/>
                  </a:cubicBezTo>
                  <a:lnTo>
                    <a:pt x="1277" y="494"/>
                  </a:lnTo>
                  <a:cubicBezTo>
                    <a:pt x="1277" y="501"/>
                    <a:pt x="1277" y="508"/>
                    <a:pt x="1284" y="508"/>
                  </a:cubicBezTo>
                  <a:cubicBezTo>
                    <a:pt x="1291" y="501"/>
                    <a:pt x="1291" y="501"/>
                    <a:pt x="1291" y="494"/>
                  </a:cubicBezTo>
                  <a:lnTo>
                    <a:pt x="1298" y="410"/>
                  </a:lnTo>
                  <a:lnTo>
                    <a:pt x="1298" y="389"/>
                  </a:lnTo>
                  <a:lnTo>
                    <a:pt x="1298" y="367"/>
                  </a:lnTo>
                  <a:lnTo>
                    <a:pt x="1298" y="346"/>
                  </a:lnTo>
                  <a:lnTo>
                    <a:pt x="1291" y="325"/>
                  </a:lnTo>
                  <a:cubicBezTo>
                    <a:pt x="1291" y="318"/>
                    <a:pt x="1284" y="311"/>
                    <a:pt x="1284" y="311"/>
                  </a:cubicBezTo>
                  <a:lnTo>
                    <a:pt x="1277" y="290"/>
                  </a:lnTo>
                  <a:cubicBezTo>
                    <a:pt x="1277" y="290"/>
                    <a:pt x="1269" y="276"/>
                    <a:pt x="1262" y="269"/>
                  </a:cubicBezTo>
                  <a:cubicBezTo>
                    <a:pt x="1262" y="269"/>
                    <a:pt x="1262" y="269"/>
                    <a:pt x="1248" y="248"/>
                  </a:cubicBezTo>
                  <a:lnTo>
                    <a:pt x="1234" y="226"/>
                  </a:lnTo>
                  <a:lnTo>
                    <a:pt x="1227" y="219"/>
                  </a:lnTo>
                  <a:lnTo>
                    <a:pt x="1220" y="212"/>
                  </a:lnTo>
                  <a:lnTo>
                    <a:pt x="1213" y="205"/>
                  </a:lnTo>
                  <a:lnTo>
                    <a:pt x="1206" y="191"/>
                  </a:lnTo>
                  <a:lnTo>
                    <a:pt x="1199" y="184"/>
                  </a:lnTo>
                  <a:lnTo>
                    <a:pt x="1185" y="177"/>
                  </a:lnTo>
                  <a:lnTo>
                    <a:pt x="1178" y="170"/>
                  </a:lnTo>
                  <a:lnTo>
                    <a:pt x="1171" y="163"/>
                  </a:lnTo>
                  <a:lnTo>
                    <a:pt x="1157" y="149"/>
                  </a:lnTo>
                  <a:lnTo>
                    <a:pt x="1150" y="142"/>
                  </a:lnTo>
                  <a:lnTo>
                    <a:pt x="1128" y="128"/>
                  </a:lnTo>
                  <a:lnTo>
                    <a:pt x="1079" y="107"/>
                  </a:lnTo>
                  <a:lnTo>
                    <a:pt x="1072" y="100"/>
                  </a:lnTo>
                  <a:lnTo>
                    <a:pt x="1037" y="78"/>
                  </a:lnTo>
                  <a:lnTo>
                    <a:pt x="1023" y="71"/>
                  </a:lnTo>
                  <a:cubicBezTo>
                    <a:pt x="1009" y="64"/>
                    <a:pt x="995" y="57"/>
                    <a:pt x="973" y="50"/>
                  </a:cubicBezTo>
                  <a:lnTo>
                    <a:pt x="966" y="50"/>
                  </a:lnTo>
                  <a:lnTo>
                    <a:pt x="924" y="36"/>
                  </a:lnTo>
                  <a:lnTo>
                    <a:pt x="910" y="36"/>
                  </a:lnTo>
                  <a:lnTo>
                    <a:pt x="861" y="22"/>
                  </a:lnTo>
                  <a:lnTo>
                    <a:pt x="804" y="15"/>
                  </a:lnTo>
                  <a:lnTo>
                    <a:pt x="790" y="15"/>
                  </a:lnTo>
                  <a:lnTo>
                    <a:pt x="748" y="8"/>
                  </a:lnTo>
                  <a:lnTo>
                    <a:pt x="734" y="8"/>
                  </a:lnTo>
                  <a:cubicBezTo>
                    <a:pt x="713" y="1"/>
                    <a:pt x="698" y="1"/>
                    <a:pt x="67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2487725" y="2832250"/>
              <a:ext cx="35275" cy="18600"/>
            </a:xfrm>
            <a:custGeom>
              <a:avLst/>
              <a:gdLst/>
              <a:ahLst/>
              <a:cxnLst/>
              <a:rect l="l" t="t" r="r" b="b"/>
              <a:pathLst>
                <a:path w="1411" h="744" extrusionOk="0">
                  <a:moveTo>
                    <a:pt x="665" y="1"/>
                  </a:moveTo>
                  <a:cubicBezTo>
                    <a:pt x="531" y="1"/>
                    <a:pt x="396" y="28"/>
                    <a:pt x="268" y="83"/>
                  </a:cubicBezTo>
                  <a:cubicBezTo>
                    <a:pt x="14" y="210"/>
                    <a:pt x="0" y="443"/>
                    <a:pt x="240" y="605"/>
                  </a:cubicBezTo>
                  <a:cubicBezTo>
                    <a:pt x="396" y="697"/>
                    <a:pt x="570" y="743"/>
                    <a:pt x="745" y="743"/>
                  </a:cubicBezTo>
                  <a:cubicBezTo>
                    <a:pt x="879" y="743"/>
                    <a:pt x="1014" y="716"/>
                    <a:pt x="1142" y="661"/>
                  </a:cubicBezTo>
                  <a:cubicBezTo>
                    <a:pt x="1396" y="534"/>
                    <a:pt x="1410" y="302"/>
                    <a:pt x="1170" y="139"/>
                  </a:cubicBezTo>
                  <a:cubicBezTo>
                    <a:pt x="1014" y="47"/>
                    <a:pt x="840" y="1"/>
                    <a:pt x="665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2487200" y="2831975"/>
              <a:ext cx="36325" cy="19125"/>
            </a:xfrm>
            <a:custGeom>
              <a:avLst/>
              <a:gdLst/>
              <a:ahLst/>
              <a:cxnLst/>
              <a:rect l="l" t="t" r="r" b="b"/>
              <a:pathLst>
                <a:path w="1453" h="765" extrusionOk="0">
                  <a:moveTo>
                    <a:pt x="636" y="22"/>
                  </a:moveTo>
                  <a:cubicBezTo>
                    <a:pt x="650" y="22"/>
                    <a:pt x="663" y="23"/>
                    <a:pt x="677" y="24"/>
                  </a:cubicBezTo>
                  <a:cubicBezTo>
                    <a:pt x="688" y="23"/>
                    <a:pt x="699" y="23"/>
                    <a:pt x="710" y="23"/>
                  </a:cubicBezTo>
                  <a:cubicBezTo>
                    <a:pt x="876" y="23"/>
                    <a:pt x="1046" y="72"/>
                    <a:pt x="1184" y="165"/>
                  </a:cubicBezTo>
                  <a:cubicBezTo>
                    <a:pt x="1283" y="214"/>
                    <a:pt x="1346" y="313"/>
                    <a:pt x="1354" y="425"/>
                  </a:cubicBezTo>
                  <a:cubicBezTo>
                    <a:pt x="1332" y="531"/>
                    <a:pt x="1262" y="623"/>
                    <a:pt x="1156" y="665"/>
                  </a:cubicBezTo>
                  <a:cubicBezTo>
                    <a:pt x="1033" y="716"/>
                    <a:pt x="903" y="741"/>
                    <a:pt x="773" y="741"/>
                  </a:cubicBezTo>
                  <a:cubicBezTo>
                    <a:pt x="597" y="741"/>
                    <a:pt x="422" y="695"/>
                    <a:pt x="268" y="602"/>
                  </a:cubicBezTo>
                  <a:cubicBezTo>
                    <a:pt x="21" y="510"/>
                    <a:pt x="42" y="165"/>
                    <a:pt x="296" y="101"/>
                  </a:cubicBezTo>
                  <a:cubicBezTo>
                    <a:pt x="404" y="50"/>
                    <a:pt x="517" y="22"/>
                    <a:pt x="636" y="22"/>
                  </a:cubicBezTo>
                  <a:close/>
                  <a:moveTo>
                    <a:pt x="678" y="1"/>
                  </a:moveTo>
                  <a:cubicBezTo>
                    <a:pt x="546" y="1"/>
                    <a:pt x="414" y="26"/>
                    <a:pt x="289" y="80"/>
                  </a:cubicBezTo>
                  <a:cubicBezTo>
                    <a:pt x="28" y="157"/>
                    <a:pt x="0" y="517"/>
                    <a:pt x="254" y="623"/>
                  </a:cubicBezTo>
                  <a:cubicBezTo>
                    <a:pt x="399" y="715"/>
                    <a:pt x="569" y="764"/>
                    <a:pt x="741" y="764"/>
                  </a:cubicBezTo>
                  <a:cubicBezTo>
                    <a:pt x="752" y="764"/>
                    <a:pt x="764" y="764"/>
                    <a:pt x="775" y="764"/>
                  </a:cubicBezTo>
                  <a:cubicBezTo>
                    <a:pt x="789" y="764"/>
                    <a:pt x="803" y="765"/>
                    <a:pt x="816" y="765"/>
                  </a:cubicBezTo>
                  <a:cubicBezTo>
                    <a:pt x="936" y="765"/>
                    <a:pt x="1055" y="737"/>
                    <a:pt x="1163" y="686"/>
                  </a:cubicBezTo>
                  <a:cubicBezTo>
                    <a:pt x="1424" y="609"/>
                    <a:pt x="1452" y="249"/>
                    <a:pt x="1198" y="143"/>
                  </a:cubicBezTo>
                  <a:cubicBezTo>
                    <a:pt x="1039" y="50"/>
                    <a:pt x="859" y="1"/>
                    <a:pt x="678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2704125" y="2719575"/>
              <a:ext cx="4800" cy="3375"/>
            </a:xfrm>
            <a:custGeom>
              <a:avLst/>
              <a:gdLst/>
              <a:ahLst/>
              <a:cxnLst/>
              <a:rect l="l" t="t" r="r" b="b"/>
              <a:pathLst>
                <a:path w="192" h="135" extrusionOk="0">
                  <a:moveTo>
                    <a:pt x="57" y="1"/>
                  </a:moveTo>
                  <a:lnTo>
                    <a:pt x="36" y="8"/>
                  </a:lnTo>
                  <a:cubicBezTo>
                    <a:pt x="15" y="15"/>
                    <a:pt x="8" y="29"/>
                    <a:pt x="1" y="50"/>
                  </a:cubicBezTo>
                  <a:lnTo>
                    <a:pt x="1" y="114"/>
                  </a:lnTo>
                  <a:cubicBezTo>
                    <a:pt x="8" y="100"/>
                    <a:pt x="15" y="86"/>
                    <a:pt x="36" y="78"/>
                  </a:cubicBezTo>
                  <a:lnTo>
                    <a:pt x="50" y="71"/>
                  </a:lnTo>
                  <a:lnTo>
                    <a:pt x="71" y="64"/>
                  </a:lnTo>
                  <a:lnTo>
                    <a:pt x="121" y="64"/>
                  </a:lnTo>
                  <a:lnTo>
                    <a:pt x="142" y="71"/>
                  </a:lnTo>
                  <a:lnTo>
                    <a:pt x="156" y="78"/>
                  </a:lnTo>
                  <a:cubicBezTo>
                    <a:pt x="163" y="78"/>
                    <a:pt x="170" y="86"/>
                    <a:pt x="170" y="86"/>
                  </a:cubicBezTo>
                  <a:lnTo>
                    <a:pt x="184" y="100"/>
                  </a:lnTo>
                  <a:lnTo>
                    <a:pt x="184" y="107"/>
                  </a:lnTo>
                  <a:cubicBezTo>
                    <a:pt x="184" y="114"/>
                    <a:pt x="184" y="114"/>
                    <a:pt x="184" y="121"/>
                  </a:cubicBezTo>
                  <a:cubicBezTo>
                    <a:pt x="184" y="121"/>
                    <a:pt x="184" y="128"/>
                    <a:pt x="184" y="135"/>
                  </a:cubicBezTo>
                  <a:lnTo>
                    <a:pt x="191" y="64"/>
                  </a:lnTo>
                  <a:cubicBezTo>
                    <a:pt x="191" y="64"/>
                    <a:pt x="191" y="57"/>
                    <a:pt x="191" y="57"/>
                  </a:cubicBezTo>
                  <a:cubicBezTo>
                    <a:pt x="191" y="50"/>
                    <a:pt x="191" y="43"/>
                    <a:pt x="184" y="43"/>
                  </a:cubicBezTo>
                  <a:lnTo>
                    <a:pt x="184" y="36"/>
                  </a:lnTo>
                  <a:cubicBezTo>
                    <a:pt x="177" y="29"/>
                    <a:pt x="170" y="29"/>
                    <a:pt x="163" y="22"/>
                  </a:cubicBezTo>
                  <a:cubicBezTo>
                    <a:pt x="163" y="22"/>
                    <a:pt x="156" y="15"/>
                    <a:pt x="149" y="15"/>
                  </a:cubicBezTo>
                  <a:lnTo>
                    <a:pt x="135" y="8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2703950" y="2719575"/>
              <a:ext cx="5500" cy="3675"/>
            </a:xfrm>
            <a:custGeom>
              <a:avLst/>
              <a:gdLst/>
              <a:ahLst/>
              <a:cxnLst/>
              <a:rect l="l" t="t" r="r" b="b"/>
              <a:pathLst>
                <a:path w="220" h="147" extrusionOk="0">
                  <a:moveTo>
                    <a:pt x="128" y="8"/>
                  </a:moveTo>
                  <a:lnTo>
                    <a:pt x="142" y="15"/>
                  </a:lnTo>
                  <a:lnTo>
                    <a:pt x="156" y="22"/>
                  </a:lnTo>
                  <a:lnTo>
                    <a:pt x="170" y="29"/>
                  </a:lnTo>
                  <a:cubicBezTo>
                    <a:pt x="177" y="29"/>
                    <a:pt x="184" y="36"/>
                    <a:pt x="184" y="43"/>
                  </a:cubicBezTo>
                  <a:cubicBezTo>
                    <a:pt x="191" y="50"/>
                    <a:pt x="191" y="50"/>
                    <a:pt x="191" y="57"/>
                  </a:cubicBezTo>
                  <a:lnTo>
                    <a:pt x="191" y="86"/>
                  </a:lnTo>
                  <a:lnTo>
                    <a:pt x="177" y="71"/>
                  </a:lnTo>
                  <a:lnTo>
                    <a:pt x="156" y="64"/>
                  </a:lnTo>
                  <a:lnTo>
                    <a:pt x="142" y="57"/>
                  </a:lnTo>
                  <a:lnTo>
                    <a:pt x="92" y="57"/>
                  </a:lnTo>
                  <a:lnTo>
                    <a:pt x="85" y="50"/>
                  </a:lnTo>
                  <a:lnTo>
                    <a:pt x="71" y="50"/>
                  </a:lnTo>
                  <a:lnTo>
                    <a:pt x="50" y="57"/>
                  </a:lnTo>
                  <a:cubicBezTo>
                    <a:pt x="43" y="57"/>
                    <a:pt x="36" y="57"/>
                    <a:pt x="29" y="64"/>
                  </a:cubicBezTo>
                  <a:lnTo>
                    <a:pt x="22" y="71"/>
                  </a:lnTo>
                  <a:lnTo>
                    <a:pt x="22" y="43"/>
                  </a:lnTo>
                  <a:cubicBezTo>
                    <a:pt x="22" y="29"/>
                    <a:pt x="29" y="22"/>
                    <a:pt x="43" y="15"/>
                  </a:cubicBezTo>
                  <a:cubicBezTo>
                    <a:pt x="50" y="8"/>
                    <a:pt x="57" y="8"/>
                    <a:pt x="64" y="8"/>
                  </a:cubicBezTo>
                  <a:close/>
                  <a:moveTo>
                    <a:pt x="64" y="1"/>
                  </a:moveTo>
                  <a:lnTo>
                    <a:pt x="43" y="8"/>
                  </a:lnTo>
                  <a:cubicBezTo>
                    <a:pt x="22" y="15"/>
                    <a:pt x="8" y="36"/>
                    <a:pt x="8" y="57"/>
                  </a:cubicBezTo>
                  <a:lnTo>
                    <a:pt x="1" y="121"/>
                  </a:lnTo>
                  <a:cubicBezTo>
                    <a:pt x="1" y="128"/>
                    <a:pt x="6" y="131"/>
                    <a:pt x="11" y="131"/>
                  </a:cubicBezTo>
                  <a:cubicBezTo>
                    <a:pt x="17" y="131"/>
                    <a:pt x="22" y="128"/>
                    <a:pt x="22" y="121"/>
                  </a:cubicBezTo>
                  <a:cubicBezTo>
                    <a:pt x="22" y="114"/>
                    <a:pt x="29" y="100"/>
                    <a:pt x="50" y="93"/>
                  </a:cubicBezTo>
                  <a:cubicBezTo>
                    <a:pt x="57" y="93"/>
                    <a:pt x="64" y="86"/>
                    <a:pt x="71" y="86"/>
                  </a:cubicBezTo>
                  <a:lnTo>
                    <a:pt x="142" y="86"/>
                  </a:lnTo>
                  <a:lnTo>
                    <a:pt x="156" y="93"/>
                  </a:lnTo>
                  <a:lnTo>
                    <a:pt x="170" y="100"/>
                  </a:lnTo>
                  <a:cubicBezTo>
                    <a:pt x="177" y="100"/>
                    <a:pt x="184" y="107"/>
                    <a:pt x="191" y="114"/>
                  </a:cubicBezTo>
                  <a:cubicBezTo>
                    <a:pt x="191" y="121"/>
                    <a:pt x="191" y="128"/>
                    <a:pt x="191" y="128"/>
                  </a:cubicBezTo>
                  <a:cubicBezTo>
                    <a:pt x="184" y="135"/>
                    <a:pt x="191" y="142"/>
                    <a:pt x="198" y="142"/>
                  </a:cubicBezTo>
                  <a:cubicBezTo>
                    <a:pt x="201" y="145"/>
                    <a:pt x="205" y="147"/>
                    <a:pt x="209" y="147"/>
                  </a:cubicBezTo>
                  <a:cubicBezTo>
                    <a:pt x="214" y="147"/>
                    <a:pt x="219" y="143"/>
                    <a:pt x="219" y="135"/>
                  </a:cubicBezTo>
                  <a:lnTo>
                    <a:pt x="219" y="71"/>
                  </a:lnTo>
                  <a:cubicBezTo>
                    <a:pt x="219" y="64"/>
                    <a:pt x="219" y="57"/>
                    <a:pt x="219" y="57"/>
                  </a:cubicBezTo>
                  <a:cubicBezTo>
                    <a:pt x="219" y="50"/>
                    <a:pt x="219" y="43"/>
                    <a:pt x="219" y="43"/>
                  </a:cubicBezTo>
                  <a:lnTo>
                    <a:pt x="205" y="29"/>
                  </a:lnTo>
                  <a:lnTo>
                    <a:pt x="191" y="15"/>
                  </a:lnTo>
                  <a:lnTo>
                    <a:pt x="177" y="8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2703775" y="2721200"/>
              <a:ext cx="5500" cy="2950"/>
            </a:xfrm>
            <a:custGeom>
              <a:avLst/>
              <a:gdLst/>
              <a:ahLst/>
              <a:cxnLst/>
              <a:rect l="l" t="t" r="r" b="b"/>
              <a:pathLst>
                <a:path w="220" h="118" extrusionOk="0">
                  <a:moveTo>
                    <a:pt x="94" y="1"/>
                  </a:moveTo>
                  <a:cubicBezTo>
                    <a:pt x="74" y="1"/>
                    <a:pt x="54" y="5"/>
                    <a:pt x="36" y="13"/>
                  </a:cubicBezTo>
                  <a:cubicBezTo>
                    <a:pt x="1" y="35"/>
                    <a:pt x="1" y="70"/>
                    <a:pt x="36" y="98"/>
                  </a:cubicBezTo>
                  <a:cubicBezTo>
                    <a:pt x="60" y="110"/>
                    <a:pt x="87" y="118"/>
                    <a:pt x="115" y="118"/>
                  </a:cubicBezTo>
                  <a:cubicBezTo>
                    <a:pt x="136" y="118"/>
                    <a:pt x="156" y="114"/>
                    <a:pt x="177" y="105"/>
                  </a:cubicBezTo>
                  <a:cubicBezTo>
                    <a:pt x="212" y="84"/>
                    <a:pt x="219" y="49"/>
                    <a:pt x="177" y="21"/>
                  </a:cubicBezTo>
                  <a:cubicBezTo>
                    <a:pt x="152" y="8"/>
                    <a:pt x="123" y="1"/>
                    <a:pt x="94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2703600" y="2720975"/>
              <a:ext cx="5500" cy="3400"/>
            </a:xfrm>
            <a:custGeom>
              <a:avLst/>
              <a:gdLst/>
              <a:ahLst/>
              <a:cxnLst/>
              <a:rect l="l" t="t" r="r" b="b"/>
              <a:pathLst>
                <a:path w="220" h="136" extrusionOk="0">
                  <a:moveTo>
                    <a:pt x="106" y="22"/>
                  </a:moveTo>
                  <a:cubicBezTo>
                    <a:pt x="135" y="22"/>
                    <a:pt x="156" y="30"/>
                    <a:pt x="184" y="44"/>
                  </a:cubicBezTo>
                  <a:cubicBezTo>
                    <a:pt x="191" y="44"/>
                    <a:pt x="198" y="58"/>
                    <a:pt x="205" y="72"/>
                  </a:cubicBezTo>
                  <a:cubicBezTo>
                    <a:pt x="205" y="86"/>
                    <a:pt x="191" y="93"/>
                    <a:pt x="177" y="100"/>
                  </a:cubicBezTo>
                  <a:cubicBezTo>
                    <a:pt x="159" y="109"/>
                    <a:pt x="140" y="113"/>
                    <a:pt x="121" y="113"/>
                  </a:cubicBezTo>
                  <a:cubicBezTo>
                    <a:pt x="96" y="113"/>
                    <a:pt x="70" y="105"/>
                    <a:pt x="50" y="93"/>
                  </a:cubicBezTo>
                  <a:cubicBezTo>
                    <a:pt x="36" y="86"/>
                    <a:pt x="29" y="72"/>
                    <a:pt x="29" y="65"/>
                  </a:cubicBezTo>
                  <a:cubicBezTo>
                    <a:pt x="29" y="51"/>
                    <a:pt x="36" y="44"/>
                    <a:pt x="50" y="30"/>
                  </a:cubicBezTo>
                  <a:cubicBezTo>
                    <a:pt x="71" y="22"/>
                    <a:pt x="85" y="22"/>
                    <a:pt x="106" y="22"/>
                  </a:cubicBezTo>
                  <a:close/>
                  <a:moveTo>
                    <a:pt x="112" y="0"/>
                  </a:moveTo>
                  <a:cubicBezTo>
                    <a:pt x="89" y="0"/>
                    <a:pt x="66" y="6"/>
                    <a:pt x="43" y="15"/>
                  </a:cubicBezTo>
                  <a:cubicBezTo>
                    <a:pt x="22" y="22"/>
                    <a:pt x="8" y="37"/>
                    <a:pt x="1" y="58"/>
                  </a:cubicBezTo>
                  <a:cubicBezTo>
                    <a:pt x="1" y="86"/>
                    <a:pt x="15" y="100"/>
                    <a:pt x="36" y="114"/>
                  </a:cubicBezTo>
                  <a:cubicBezTo>
                    <a:pt x="57" y="128"/>
                    <a:pt x="92" y="135"/>
                    <a:pt x="120" y="135"/>
                  </a:cubicBezTo>
                  <a:cubicBezTo>
                    <a:pt x="142" y="135"/>
                    <a:pt x="163" y="128"/>
                    <a:pt x="184" y="121"/>
                  </a:cubicBezTo>
                  <a:cubicBezTo>
                    <a:pt x="205" y="114"/>
                    <a:pt x="219" y="100"/>
                    <a:pt x="219" y="79"/>
                  </a:cubicBezTo>
                  <a:cubicBezTo>
                    <a:pt x="219" y="51"/>
                    <a:pt x="212" y="37"/>
                    <a:pt x="191" y="22"/>
                  </a:cubicBezTo>
                  <a:cubicBezTo>
                    <a:pt x="164" y="7"/>
                    <a:pt x="138" y="0"/>
                    <a:pt x="112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2712600" y="2725400"/>
              <a:ext cx="22575" cy="15000"/>
            </a:xfrm>
            <a:custGeom>
              <a:avLst/>
              <a:gdLst/>
              <a:ahLst/>
              <a:cxnLst/>
              <a:rect l="l" t="t" r="r" b="b"/>
              <a:pathLst>
                <a:path w="903" h="600" extrusionOk="0">
                  <a:moveTo>
                    <a:pt x="56" y="1"/>
                  </a:moveTo>
                  <a:lnTo>
                    <a:pt x="35" y="8"/>
                  </a:lnTo>
                  <a:cubicBezTo>
                    <a:pt x="21" y="15"/>
                    <a:pt x="7" y="29"/>
                    <a:pt x="0" y="43"/>
                  </a:cubicBezTo>
                  <a:lnTo>
                    <a:pt x="0" y="113"/>
                  </a:lnTo>
                  <a:cubicBezTo>
                    <a:pt x="0" y="92"/>
                    <a:pt x="14" y="78"/>
                    <a:pt x="28" y="71"/>
                  </a:cubicBezTo>
                  <a:lnTo>
                    <a:pt x="49" y="64"/>
                  </a:lnTo>
                  <a:lnTo>
                    <a:pt x="134" y="64"/>
                  </a:lnTo>
                  <a:lnTo>
                    <a:pt x="155" y="71"/>
                  </a:lnTo>
                  <a:lnTo>
                    <a:pt x="169" y="78"/>
                  </a:lnTo>
                  <a:lnTo>
                    <a:pt x="874" y="557"/>
                  </a:lnTo>
                  <a:lnTo>
                    <a:pt x="888" y="565"/>
                  </a:lnTo>
                  <a:lnTo>
                    <a:pt x="895" y="579"/>
                  </a:lnTo>
                  <a:cubicBezTo>
                    <a:pt x="895" y="579"/>
                    <a:pt x="895" y="586"/>
                    <a:pt x="895" y="586"/>
                  </a:cubicBezTo>
                  <a:cubicBezTo>
                    <a:pt x="895" y="593"/>
                    <a:pt x="895" y="593"/>
                    <a:pt x="895" y="600"/>
                  </a:cubicBezTo>
                  <a:lnTo>
                    <a:pt x="902" y="529"/>
                  </a:lnTo>
                  <a:cubicBezTo>
                    <a:pt x="902" y="529"/>
                    <a:pt x="902" y="522"/>
                    <a:pt x="902" y="522"/>
                  </a:cubicBezTo>
                  <a:cubicBezTo>
                    <a:pt x="902" y="515"/>
                    <a:pt x="902" y="515"/>
                    <a:pt x="902" y="508"/>
                  </a:cubicBezTo>
                  <a:lnTo>
                    <a:pt x="895" y="501"/>
                  </a:lnTo>
                  <a:lnTo>
                    <a:pt x="881" y="487"/>
                  </a:lnTo>
                  <a:lnTo>
                    <a:pt x="176" y="15"/>
                  </a:lnTo>
                  <a:lnTo>
                    <a:pt x="162" y="8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2712600" y="2725225"/>
              <a:ext cx="23100" cy="15350"/>
            </a:xfrm>
            <a:custGeom>
              <a:avLst/>
              <a:gdLst/>
              <a:ahLst/>
              <a:cxnLst/>
              <a:rect l="l" t="t" r="r" b="b"/>
              <a:pathLst>
                <a:path w="924" h="614" extrusionOk="0">
                  <a:moveTo>
                    <a:pt x="148" y="15"/>
                  </a:moveTo>
                  <a:lnTo>
                    <a:pt x="162" y="22"/>
                  </a:lnTo>
                  <a:lnTo>
                    <a:pt x="176" y="29"/>
                  </a:lnTo>
                  <a:lnTo>
                    <a:pt x="881" y="501"/>
                  </a:lnTo>
                  <a:cubicBezTo>
                    <a:pt x="888" y="508"/>
                    <a:pt x="888" y="515"/>
                    <a:pt x="895" y="522"/>
                  </a:cubicBezTo>
                  <a:cubicBezTo>
                    <a:pt x="895" y="522"/>
                    <a:pt x="895" y="529"/>
                    <a:pt x="895" y="536"/>
                  </a:cubicBezTo>
                  <a:lnTo>
                    <a:pt x="895" y="564"/>
                  </a:lnTo>
                  <a:lnTo>
                    <a:pt x="881" y="550"/>
                  </a:lnTo>
                  <a:lnTo>
                    <a:pt x="176" y="78"/>
                  </a:lnTo>
                  <a:lnTo>
                    <a:pt x="162" y="71"/>
                  </a:lnTo>
                  <a:lnTo>
                    <a:pt x="141" y="64"/>
                  </a:lnTo>
                  <a:cubicBezTo>
                    <a:pt x="134" y="64"/>
                    <a:pt x="127" y="57"/>
                    <a:pt x="120" y="57"/>
                  </a:cubicBezTo>
                  <a:lnTo>
                    <a:pt x="92" y="57"/>
                  </a:lnTo>
                  <a:lnTo>
                    <a:pt x="92" y="64"/>
                  </a:lnTo>
                  <a:lnTo>
                    <a:pt x="56" y="64"/>
                  </a:lnTo>
                  <a:lnTo>
                    <a:pt x="35" y="71"/>
                  </a:lnTo>
                  <a:lnTo>
                    <a:pt x="21" y="78"/>
                  </a:lnTo>
                  <a:lnTo>
                    <a:pt x="21" y="57"/>
                  </a:lnTo>
                  <a:cubicBezTo>
                    <a:pt x="21" y="43"/>
                    <a:pt x="35" y="36"/>
                    <a:pt x="49" y="22"/>
                  </a:cubicBezTo>
                  <a:cubicBezTo>
                    <a:pt x="56" y="22"/>
                    <a:pt x="64" y="22"/>
                    <a:pt x="71" y="15"/>
                  </a:cubicBezTo>
                  <a:close/>
                  <a:moveTo>
                    <a:pt x="56" y="1"/>
                  </a:moveTo>
                  <a:cubicBezTo>
                    <a:pt x="49" y="1"/>
                    <a:pt x="42" y="1"/>
                    <a:pt x="35" y="8"/>
                  </a:cubicBezTo>
                  <a:cubicBezTo>
                    <a:pt x="14" y="15"/>
                    <a:pt x="0" y="29"/>
                    <a:pt x="0" y="57"/>
                  </a:cubicBezTo>
                  <a:lnTo>
                    <a:pt x="0" y="120"/>
                  </a:lnTo>
                  <a:cubicBezTo>
                    <a:pt x="0" y="127"/>
                    <a:pt x="0" y="134"/>
                    <a:pt x="7" y="134"/>
                  </a:cubicBezTo>
                  <a:cubicBezTo>
                    <a:pt x="14" y="134"/>
                    <a:pt x="21" y="127"/>
                    <a:pt x="21" y="120"/>
                  </a:cubicBezTo>
                  <a:cubicBezTo>
                    <a:pt x="21" y="106"/>
                    <a:pt x="28" y="99"/>
                    <a:pt x="42" y="92"/>
                  </a:cubicBezTo>
                  <a:cubicBezTo>
                    <a:pt x="49" y="92"/>
                    <a:pt x="56" y="85"/>
                    <a:pt x="64" y="85"/>
                  </a:cubicBezTo>
                  <a:lnTo>
                    <a:pt x="141" y="85"/>
                  </a:lnTo>
                  <a:lnTo>
                    <a:pt x="155" y="92"/>
                  </a:lnTo>
                  <a:lnTo>
                    <a:pt x="169" y="99"/>
                  </a:lnTo>
                  <a:lnTo>
                    <a:pt x="874" y="572"/>
                  </a:lnTo>
                  <a:cubicBezTo>
                    <a:pt x="881" y="579"/>
                    <a:pt x="888" y="586"/>
                    <a:pt x="895" y="593"/>
                  </a:cubicBezTo>
                  <a:cubicBezTo>
                    <a:pt x="895" y="593"/>
                    <a:pt x="895" y="600"/>
                    <a:pt x="895" y="607"/>
                  </a:cubicBezTo>
                  <a:cubicBezTo>
                    <a:pt x="895" y="614"/>
                    <a:pt x="895" y="614"/>
                    <a:pt x="902" y="614"/>
                  </a:cubicBezTo>
                  <a:cubicBezTo>
                    <a:pt x="909" y="614"/>
                    <a:pt x="916" y="614"/>
                    <a:pt x="916" y="607"/>
                  </a:cubicBezTo>
                  <a:lnTo>
                    <a:pt x="924" y="536"/>
                  </a:lnTo>
                  <a:cubicBezTo>
                    <a:pt x="924" y="536"/>
                    <a:pt x="924" y="529"/>
                    <a:pt x="924" y="529"/>
                  </a:cubicBezTo>
                  <a:cubicBezTo>
                    <a:pt x="916" y="522"/>
                    <a:pt x="916" y="515"/>
                    <a:pt x="916" y="508"/>
                  </a:cubicBezTo>
                  <a:lnTo>
                    <a:pt x="902" y="501"/>
                  </a:lnTo>
                  <a:lnTo>
                    <a:pt x="888" y="487"/>
                  </a:lnTo>
                  <a:lnTo>
                    <a:pt x="183" y="15"/>
                  </a:lnTo>
                  <a:cubicBezTo>
                    <a:pt x="183" y="15"/>
                    <a:pt x="176" y="8"/>
                    <a:pt x="169" y="8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2712425" y="2726975"/>
              <a:ext cx="23100" cy="14625"/>
            </a:xfrm>
            <a:custGeom>
              <a:avLst/>
              <a:gdLst/>
              <a:ahLst/>
              <a:cxnLst/>
              <a:rect l="l" t="t" r="r" b="b"/>
              <a:pathLst>
                <a:path w="924" h="585" extrusionOk="0">
                  <a:moveTo>
                    <a:pt x="110" y="0"/>
                  </a:moveTo>
                  <a:cubicBezTo>
                    <a:pt x="88" y="0"/>
                    <a:pt x="65" y="5"/>
                    <a:pt x="42" y="15"/>
                  </a:cubicBezTo>
                  <a:cubicBezTo>
                    <a:pt x="7" y="22"/>
                    <a:pt x="0" y="79"/>
                    <a:pt x="42" y="93"/>
                  </a:cubicBezTo>
                  <a:lnTo>
                    <a:pt x="747" y="565"/>
                  </a:lnTo>
                  <a:cubicBezTo>
                    <a:pt x="772" y="577"/>
                    <a:pt x="799" y="585"/>
                    <a:pt x="825" y="585"/>
                  </a:cubicBezTo>
                  <a:cubicBezTo>
                    <a:pt x="845" y="585"/>
                    <a:pt x="863" y="581"/>
                    <a:pt x="881" y="572"/>
                  </a:cubicBezTo>
                  <a:cubicBezTo>
                    <a:pt x="923" y="558"/>
                    <a:pt x="923" y="509"/>
                    <a:pt x="881" y="494"/>
                  </a:cubicBezTo>
                  <a:lnTo>
                    <a:pt x="183" y="22"/>
                  </a:lnTo>
                  <a:cubicBezTo>
                    <a:pt x="161" y="7"/>
                    <a:pt x="136" y="0"/>
                    <a:pt x="110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2711875" y="2726675"/>
              <a:ext cx="23475" cy="15325"/>
            </a:xfrm>
            <a:custGeom>
              <a:avLst/>
              <a:gdLst/>
              <a:ahLst/>
              <a:cxnLst/>
              <a:rect l="l" t="t" r="r" b="b"/>
              <a:pathLst>
                <a:path w="939" h="613" extrusionOk="0">
                  <a:moveTo>
                    <a:pt x="121" y="20"/>
                  </a:moveTo>
                  <a:cubicBezTo>
                    <a:pt x="149" y="20"/>
                    <a:pt x="170" y="27"/>
                    <a:pt x="198" y="41"/>
                  </a:cubicBezTo>
                  <a:lnTo>
                    <a:pt x="903" y="514"/>
                  </a:lnTo>
                  <a:cubicBezTo>
                    <a:pt x="910" y="521"/>
                    <a:pt x="924" y="535"/>
                    <a:pt x="924" y="549"/>
                  </a:cubicBezTo>
                  <a:cubicBezTo>
                    <a:pt x="917" y="563"/>
                    <a:pt x="910" y="570"/>
                    <a:pt x="896" y="577"/>
                  </a:cubicBezTo>
                  <a:cubicBezTo>
                    <a:pt x="877" y="583"/>
                    <a:pt x="857" y="587"/>
                    <a:pt x="837" y="587"/>
                  </a:cubicBezTo>
                  <a:cubicBezTo>
                    <a:pt x="812" y="587"/>
                    <a:pt x="789" y="582"/>
                    <a:pt x="769" y="570"/>
                  </a:cubicBezTo>
                  <a:lnTo>
                    <a:pt x="64" y="98"/>
                  </a:lnTo>
                  <a:cubicBezTo>
                    <a:pt x="50" y="91"/>
                    <a:pt x="43" y="76"/>
                    <a:pt x="43" y="62"/>
                  </a:cubicBezTo>
                  <a:cubicBezTo>
                    <a:pt x="43" y="48"/>
                    <a:pt x="50" y="41"/>
                    <a:pt x="64" y="34"/>
                  </a:cubicBezTo>
                  <a:cubicBezTo>
                    <a:pt x="85" y="27"/>
                    <a:pt x="100" y="20"/>
                    <a:pt x="121" y="20"/>
                  </a:cubicBezTo>
                  <a:close/>
                  <a:moveTo>
                    <a:pt x="113" y="1"/>
                  </a:moveTo>
                  <a:cubicBezTo>
                    <a:pt x="93" y="1"/>
                    <a:pt x="74" y="5"/>
                    <a:pt x="57" y="13"/>
                  </a:cubicBezTo>
                  <a:cubicBezTo>
                    <a:pt x="8" y="27"/>
                    <a:pt x="1" y="98"/>
                    <a:pt x="50" y="112"/>
                  </a:cubicBezTo>
                  <a:lnTo>
                    <a:pt x="755" y="584"/>
                  </a:lnTo>
                  <a:cubicBezTo>
                    <a:pt x="776" y="598"/>
                    <a:pt x="812" y="612"/>
                    <a:pt x="840" y="612"/>
                  </a:cubicBezTo>
                  <a:cubicBezTo>
                    <a:pt x="861" y="612"/>
                    <a:pt x="882" y="605"/>
                    <a:pt x="903" y="598"/>
                  </a:cubicBezTo>
                  <a:cubicBezTo>
                    <a:pt x="924" y="584"/>
                    <a:pt x="938" y="570"/>
                    <a:pt x="938" y="549"/>
                  </a:cubicBezTo>
                  <a:cubicBezTo>
                    <a:pt x="938" y="528"/>
                    <a:pt x="931" y="506"/>
                    <a:pt x="910" y="499"/>
                  </a:cubicBezTo>
                  <a:lnTo>
                    <a:pt x="205" y="27"/>
                  </a:lnTo>
                  <a:cubicBezTo>
                    <a:pt x="175" y="10"/>
                    <a:pt x="143" y="1"/>
                    <a:pt x="11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2474150" y="2847800"/>
              <a:ext cx="14125" cy="12525"/>
            </a:xfrm>
            <a:custGeom>
              <a:avLst/>
              <a:gdLst/>
              <a:ahLst/>
              <a:cxnLst/>
              <a:rect l="l" t="t" r="r" b="b"/>
              <a:pathLst>
                <a:path w="565" h="501" extrusionOk="0">
                  <a:moveTo>
                    <a:pt x="47" y="1"/>
                  </a:moveTo>
                  <a:cubicBezTo>
                    <a:pt x="20" y="1"/>
                    <a:pt x="0" y="24"/>
                    <a:pt x="0" y="67"/>
                  </a:cubicBezTo>
                  <a:cubicBezTo>
                    <a:pt x="0" y="131"/>
                    <a:pt x="29" y="187"/>
                    <a:pt x="78" y="229"/>
                  </a:cubicBezTo>
                  <a:lnTo>
                    <a:pt x="466" y="483"/>
                  </a:lnTo>
                  <a:cubicBezTo>
                    <a:pt x="482" y="495"/>
                    <a:pt x="499" y="500"/>
                    <a:pt x="513" y="500"/>
                  </a:cubicBezTo>
                  <a:cubicBezTo>
                    <a:pt x="542" y="500"/>
                    <a:pt x="564" y="478"/>
                    <a:pt x="564" y="441"/>
                  </a:cubicBezTo>
                  <a:cubicBezTo>
                    <a:pt x="564" y="377"/>
                    <a:pt x="536" y="314"/>
                    <a:pt x="480" y="279"/>
                  </a:cubicBezTo>
                  <a:lnTo>
                    <a:pt x="92" y="18"/>
                  </a:lnTo>
                  <a:cubicBezTo>
                    <a:pt x="76" y="6"/>
                    <a:pt x="61" y="1"/>
                    <a:pt x="4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2473800" y="2847450"/>
              <a:ext cx="14650" cy="13150"/>
            </a:xfrm>
            <a:custGeom>
              <a:avLst/>
              <a:gdLst/>
              <a:ahLst/>
              <a:cxnLst/>
              <a:rect l="l" t="t" r="r" b="b"/>
              <a:pathLst>
                <a:path w="586" h="526" extrusionOk="0">
                  <a:moveTo>
                    <a:pt x="64" y="25"/>
                  </a:moveTo>
                  <a:cubicBezTo>
                    <a:pt x="78" y="25"/>
                    <a:pt x="92" y="32"/>
                    <a:pt x="106" y="39"/>
                  </a:cubicBezTo>
                  <a:lnTo>
                    <a:pt x="494" y="300"/>
                  </a:lnTo>
                  <a:cubicBezTo>
                    <a:pt x="536" y="335"/>
                    <a:pt x="564" y="391"/>
                    <a:pt x="564" y="448"/>
                  </a:cubicBezTo>
                  <a:cubicBezTo>
                    <a:pt x="564" y="469"/>
                    <a:pt x="557" y="490"/>
                    <a:pt x="543" y="497"/>
                  </a:cubicBezTo>
                  <a:cubicBezTo>
                    <a:pt x="537" y="499"/>
                    <a:pt x="531" y="500"/>
                    <a:pt x="525" y="500"/>
                  </a:cubicBezTo>
                  <a:cubicBezTo>
                    <a:pt x="510" y="500"/>
                    <a:pt x="497" y="495"/>
                    <a:pt x="487" y="490"/>
                  </a:cubicBezTo>
                  <a:lnTo>
                    <a:pt x="99" y="229"/>
                  </a:lnTo>
                  <a:cubicBezTo>
                    <a:pt x="50" y="194"/>
                    <a:pt x="21" y="138"/>
                    <a:pt x="28" y="74"/>
                  </a:cubicBezTo>
                  <a:cubicBezTo>
                    <a:pt x="21" y="53"/>
                    <a:pt x="36" y="39"/>
                    <a:pt x="50" y="25"/>
                  </a:cubicBezTo>
                  <a:close/>
                  <a:moveTo>
                    <a:pt x="58" y="1"/>
                  </a:moveTo>
                  <a:cubicBezTo>
                    <a:pt x="51" y="1"/>
                    <a:pt x="43" y="2"/>
                    <a:pt x="36" y="4"/>
                  </a:cubicBezTo>
                  <a:cubicBezTo>
                    <a:pt x="14" y="18"/>
                    <a:pt x="0" y="46"/>
                    <a:pt x="0" y="74"/>
                  </a:cubicBezTo>
                  <a:cubicBezTo>
                    <a:pt x="0" y="145"/>
                    <a:pt x="28" y="208"/>
                    <a:pt x="92" y="250"/>
                  </a:cubicBezTo>
                  <a:lnTo>
                    <a:pt x="473" y="511"/>
                  </a:lnTo>
                  <a:cubicBezTo>
                    <a:pt x="487" y="518"/>
                    <a:pt x="508" y="525"/>
                    <a:pt x="529" y="525"/>
                  </a:cubicBezTo>
                  <a:cubicBezTo>
                    <a:pt x="536" y="525"/>
                    <a:pt x="543" y="525"/>
                    <a:pt x="550" y="518"/>
                  </a:cubicBezTo>
                  <a:cubicBezTo>
                    <a:pt x="571" y="504"/>
                    <a:pt x="585" y="483"/>
                    <a:pt x="585" y="455"/>
                  </a:cubicBezTo>
                  <a:cubicBezTo>
                    <a:pt x="585" y="384"/>
                    <a:pt x="557" y="321"/>
                    <a:pt x="501" y="279"/>
                  </a:cubicBezTo>
                  <a:lnTo>
                    <a:pt x="113" y="18"/>
                  </a:lnTo>
                  <a:cubicBezTo>
                    <a:pt x="98" y="7"/>
                    <a:pt x="78" y="1"/>
                    <a:pt x="58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2730925" y="2798175"/>
              <a:ext cx="24150" cy="17125"/>
            </a:xfrm>
            <a:custGeom>
              <a:avLst/>
              <a:gdLst/>
              <a:ahLst/>
              <a:cxnLst/>
              <a:rect l="l" t="t" r="r" b="b"/>
              <a:pathLst>
                <a:path w="966" h="685" extrusionOk="0">
                  <a:moveTo>
                    <a:pt x="957" y="44"/>
                  </a:moveTo>
                  <a:lnTo>
                    <a:pt x="966" y="50"/>
                  </a:lnTo>
                  <a:cubicBezTo>
                    <a:pt x="963" y="47"/>
                    <a:pt x="960" y="45"/>
                    <a:pt x="957" y="44"/>
                  </a:cubicBezTo>
                  <a:close/>
                  <a:moveTo>
                    <a:pt x="825" y="1"/>
                  </a:moveTo>
                  <a:lnTo>
                    <a:pt x="804" y="15"/>
                  </a:lnTo>
                  <a:lnTo>
                    <a:pt x="155" y="332"/>
                  </a:lnTo>
                  <a:lnTo>
                    <a:pt x="134" y="339"/>
                  </a:lnTo>
                  <a:lnTo>
                    <a:pt x="120" y="353"/>
                  </a:lnTo>
                  <a:lnTo>
                    <a:pt x="106" y="367"/>
                  </a:lnTo>
                  <a:lnTo>
                    <a:pt x="85" y="382"/>
                  </a:lnTo>
                  <a:cubicBezTo>
                    <a:pt x="78" y="389"/>
                    <a:pt x="78" y="396"/>
                    <a:pt x="71" y="403"/>
                  </a:cubicBezTo>
                  <a:lnTo>
                    <a:pt x="57" y="424"/>
                  </a:lnTo>
                  <a:cubicBezTo>
                    <a:pt x="50" y="431"/>
                    <a:pt x="42" y="438"/>
                    <a:pt x="42" y="445"/>
                  </a:cubicBezTo>
                  <a:cubicBezTo>
                    <a:pt x="35" y="452"/>
                    <a:pt x="35" y="459"/>
                    <a:pt x="28" y="466"/>
                  </a:cubicBezTo>
                  <a:cubicBezTo>
                    <a:pt x="28" y="473"/>
                    <a:pt x="21" y="480"/>
                    <a:pt x="21" y="487"/>
                  </a:cubicBezTo>
                  <a:cubicBezTo>
                    <a:pt x="14" y="494"/>
                    <a:pt x="14" y="501"/>
                    <a:pt x="14" y="508"/>
                  </a:cubicBezTo>
                  <a:cubicBezTo>
                    <a:pt x="14" y="523"/>
                    <a:pt x="14" y="523"/>
                    <a:pt x="7" y="530"/>
                  </a:cubicBezTo>
                  <a:lnTo>
                    <a:pt x="7" y="558"/>
                  </a:lnTo>
                  <a:cubicBezTo>
                    <a:pt x="0" y="586"/>
                    <a:pt x="14" y="621"/>
                    <a:pt x="42" y="642"/>
                  </a:cubicBezTo>
                  <a:lnTo>
                    <a:pt x="106" y="685"/>
                  </a:lnTo>
                  <a:cubicBezTo>
                    <a:pt x="78" y="664"/>
                    <a:pt x="64" y="635"/>
                    <a:pt x="71" y="600"/>
                  </a:cubicBezTo>
                  <a:lnTo>
                    <a:pt x="71" y="579"/>
                  </a:lnTo>
                  <a:lnTo>
                    <a:pt x="71" y="558"/>
                  </a:lnTo>
                  <a:cubicBezTo>
                    <a:pt x="71" y="551"/>
                    <a:pt x="78" y="544"/>
                    <a:pt x="78" y="530"/>
                  </a:cubicBezTo>
                  <a:lnTo>
                    <a:pt x="85" y="516"/>
                  </a:lnTo>
                  <a:lnTo>
                    <a:pt x="99" y="494"/>
                  </a:lnTo>
                  <a:cubicBezTo>
                    <a:pt x="106" y="480"/>
                    <a:pt x="106" y="473"/>
                    <a:pt x="113" y="466"/>
                  </a:cubicBezTo>
                  <a:lnTo>
                    <a:pt x="127" y="452"/>
                  </a:lnTo>
                  <a:lnTo>
                    <a:pt x="141" y="431"/>
                  </a:lnTo>
                  <a:lnTo>
                    <a:pt x="162" y="417"/>
                  </a:lnTo>
                  <a:cubicBezTo>
                    <a:pt x="162" y="410"/>
                    <a:pt x="169" y="403"/>
                    <a:pt x="176" y="403"/>
                  </a:cubicBezTo>
                  <a:lnTo>
                    <a:pt x="191" y="389"/>
                  </a:lnTo>
                  <a:lnTo>
                    <a:pt x="212" y="375"/>
                  </a:lnTo>
                  <a:lnTo>
                    <a:pt x="867" y="57"/>
                  </a:lnTo>
                  <a:lnTo>
                    <a:pt x="881" y="50"/>
                  </a:lnTo>
                  <a:lnTo>
                    <a:pt x="888" y="43"/>
                  </a:lnTo>
                  <a:lnTo>
                    <a:pt x="952" y="43"/>
                  </a:lnTo>
                  <a:cubicBezTo>
                    <a:pt x="952" y="43"/>
                    <a:pt x="954" y="43"/>
                    <a:pt x="957" y="44"/>
                  </a:cubicBezTo>
                  <a:lnTo>
                    <a:pt x="957" y="44"/>
                  </a:lnTo>
                  <a:lnTo>
                    <a:pt x="903" y="8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2730575" y="2797700"/>
              <a:ext cx="24500" cy="17950"/>
            </a:xfrm>
            <a:custGeom>
              <a:avLst/>
              <a:gdLst/>
              <a:ahLst/>
              <a:cxnLst/>
              <a:rect l="l" t="t" r="r" b="b"/>
              <a:pathLst>
                <a:path w="980" h="718" extrusionOk="0">
                  <a:moveTo>
                    <a:pt x="902" y="27"/>
                  </a:moveTo>
                  <a:lnTo>
                    <a:pt x="917" y="34"/>
                  </a:lnTo>
                  <a:lnTo>
                    <a:pt x="931" y="48"/>
                  </a:lnTo>
                  <a:lnTo>
                    <a:pt x="902" y="55"/>
                  </a:lnTo>
                  <a:lnTo>
                    <a:pt x="881" y="62"/>
                  </a:lnTo>
                  <a:lnTo>
                    <a:pt x="233" y="379"/>
                  </a:lnTo>
                  <a:cubicBezTo>
                    <a:pt x="226" y="386"/>
                    <a:pt x="219" y="386"/>
                    <a:pt x="212" y="394"/>
                  </a:cubicBezTo>
                  <a:lnTo>
                    <a:pt x="190" y="408"/>
                  </a:lnTo>
                  <a:lnTo>
                    <a:pt x="176" y="422"/>
                  </a:lnTo>
                  <a:cubicBezTo>
                    <a:pt x="169" y="429"/>
                    <a:pt x="162" y="429"/>
                    <a:pt x="162" y="436"/>
                  </a:cubicBezTo>
                  <a:cubicBezTo>
                    <a:pt x="155" y="443"/>
                    <a:pt x="148" y="450"/>
                    <a:pt x="141" y="457"/>
                  </a:cubicBezTo>
                  <a:cubicBezTo>
                    <a:pt x="134" y="464"/>
                    <a:pt x="134" y="471"/>
                    <a:pt x="127" y="478"/>
                  </a:cubicBezTo>
                  <a:cubicBezTo>
                    <a:pt x="120" y="485"/>
                    <a:pt x="120" y="492"/>
                    <a:pt x="113" y="499"/>
                  </a:cubicBezTo>
                  <a:lnTo>
                    <a:pt x="99" y="520"/>
                  </a:lnTo>
                  <a:cubicBezTo>
                    <a:pt x="99" y="527"/>
                    <a:pt x="92" y="535"/>
                    <a:pt x="92" y="542"/>
                  </a:cubicBezTo>
                  <a:cubicBezTo>
                    <a:pt x="92" y="549"/>
                    <a:pt x="92" y="563"/>
                    <a:pt x="85" y="570"/>
                  </a:cubicBezTo>
                  <a:cubicBezTo>
                    <a:pt x="78" y="577"/>
                    <a:pt x="78" y="584"/>
                    <a:pt x="78" y="591"/>
                  </a:cubicBezTo>
                  <a:lnTo>
                    <a:pt x="78" y="612"/>
                  </a:lnTo>
                  <a:cubicBezTo>
                    <a:pt x="78" y="633"/>
                    <a:pt x="78" y="647"/>
                    <a:pt x="85" y="661"/>
                  </a:cubicBezTo>
                  <a:lnTo>
                    <a:pt x="64" y="647"/>
                  </a:lnTo>
                  <a:cubicBezTo>
                    <a:pt x="42" y="633"/>
                    <a:pt x="28" y="598"/>
                    <a:pt x="35" y="570"/>
                  </a:cubicBezTo>
                  <a:lnTo>
                    <a:pt x="35" y="549"/>
                  </a:lnTo>
                  <a:cubicBezTo>
                    <a:pt x="35" y="542"/>
                    <a:pt x="28" y="535"/>
                    <a:pt x="35" y="527"/>
                  </a:cubicBezTo>
                  <a:cubicBezTo>
                    <a:pt x="42" y="520"/>
                    <a:pt x="42" y="513"/>
                    <a:pt x="42" y="506"/>
                  </a:cubicBezTo>
                  <a:lnTo>
                    <a:pt x="49" y="506"/>
                  </a:lnTo>
                  <a:cubicBezTo>
                    <a:pt x="49" y="499"/>
                    <a:pt x="56" y="492"/>
                    <a:pt x="56" y="485"/>
                  </a:cubicBezTo>
                  <a:lnTo>
                    <a:pt x="71" y="464"/>
                  </a:lnTo>
                  <a:cubicBezTo>
                    <a:pt x="71" y="457"/>
                    <a:pt x="78" y="450"/>
                    <a:pt x="85" y="443"/>
                  </a:cubicBezTo>
                  <a:lnTo>
                    <a:pt x="99" y="422"/>
                  </a:lnTo>
                  <a:cubicBezTo>
                    <a:pt x="99" y="415"/>
                    <a:pt x="106" y="415"/>
                    <a:pt x="113" y="408"/>
                  </a:cubicBezTo>
                  <a:lnTo>
                    <a:pt x="127" y="386"/>
                  </a:lnTo>
                  <a:lnTo>
                    <a:pt x="148" y="379"/>
                  </a:lnTo>
                  <a:lnTo>
                    <a:pt x="162" y="365"/>
                  </a:lnTo>
                  <a:lnTo>
                    <a:pt x="176" y="358"/>
                  </a:lnTo>
                  <a:lnTo>
                    <a:pt x="825" y="34"/>
                  </a:lnTo>
                  <a:lnTo>
                    <a:pt x="846" y="27"/>
                  </a:lnTo>
                  <a:close/>
                  <a:moveTo>
                    <a:pt x="857" y="1"/>
                  </a:moveTo>
                  <a:cubicBezTo>
                    <a:pt x="855" y="1"/>
                    <a:pt x="853" y="2"/>
                    <a:pt x="853" y="6"/>
                  </a:cubicBezTo>
                  <a:lnTo>
                    <a:pt x="825" y="6"/>
                  </a:lnTo>
                  <a:lnTo>
                    <a:pt x="804" y="20"/>
                  </a:lnTo>
                  <a:lnTo>
                    <a:pt x="155" y="337"/>
                  </a:lnTo>
                  <a:cubicBezTo>
                    <a:pt x="148" y="337"/>
                    <a:pt x="141" y="344"/>
                    <a:pt x="134" y="351"/>
                  </a:cubicBezTo>
                  <a:lnTo>
                    <a:pt x="113" y="365"/>
                  </a:lnTo>
                  <a:lnTo>
                    <a:pt x="99" y="379"/>
                  </a:lnTo>
                  <a:lnTo>
                    <a:pt x="85" y="394"/>
                  </a:lnTo>
                  <a:lnTo>
                    <a:pt x="92" y="401"/>
                  </a:lnTo>
                  <a:lnTo>
                    <a:pt x="85" y="401"/>
                  </a:lnTo>
                  <a:lnTo>
                    <a:pt x="64" y="415"/>
                  </a:lnTo>
                  <a:lnTo>
                    <a:pt x="49" y="436"/>
                  </a:lnTo>
                  <a:cubicBezTo>
                    <a:pt x="42" y="443"/>
                    <a:pt x="42" y="450"/>
                    <a:pt x="35" y="464"/>
                  </a:cubicBezTo>
                  <a:lnTo>
                    <a:pt x="21" y="485"/>
                  </a:lnTo>
                  <a:lnTo>
                    <a:pt x="14" y="506"/>
                  </a:lnTo>
                  <a:cubicBezTo>
                    <a:pt x="14" y="513"/>
                    <a:pt x="7" y="520"/>
                    <a:pt x="7" y="527"/>
                  </a:cubicBezTo>
                  <a:lnTo>
                    <a:pt x="7" y="556"/>
                  </a:lnTo>
                  <a:lnTo>
                    <a:pt x="7" y="570"/>
                  </a:lnTo>
                  <a:cubicBezTo>
                    <a:pt x="0" y="612"/>
                    <a:pt x="14" y="647"/>
                    <a:pt x="49" y="668"/>
                  </a:cubicBezTo>
                  <a:cubicBezTo>
                    <a:pt x="49" y="668"/>
                    <a:pt x="113" y="718"/>
                    <a:pt x="113" y="718"/>
                  </a:cubicBezTo>
                  <a:cubicBezTo>
                    <a:pt x="120" y="711"/>
                    <a:pt x="120" y="704"/>
                    <a:pt x="113" y="697"/>
                  </a:cubicBezTo>
                  <a:cubicBezTo>
                    <a:pt x="120" y="697"/>
                    <a:pt x="120" y="690"/>
                    <a:pt x="113" y="683"/>
                  </a:cubicBezTo>
                  <a:cubicBezTo>
                    <a:pt x="92" y="668"/>
                    <a:pt x="78" y="633"/>
                    <a:pt x="85" y="605"/>
                  </a:cubicBezTo>
                  <a:lnTo>
                    <a:pt x="85" y="584"/>
                  </a:lnTo>
                  <a:cubicBezTo>
                    <a:pt x="92" y="577"/>
                    <a:pt x="85" y="570"/>
                    <a:pt x="92" y="563"/>
                  </a:cubicBezTo>
                  <a:cubicBezTo>
                    <a:pt x="99" y="556"/>
                    <a:pt x="99" y="549"/>
                    <a:pt x="99" y="542"/>
                  </a:cubicBezTo>
                  <a:cubicBezTo>
                    <a:pt x="99" y="535"/>
                    <a:pt x="99" y="527"/>
                    <a:pt x="106" y="520"/>
                  </a:cubicBezTo>
                  <a:lnTo>
                    <a:pt x="120" y="499"/>
                  </a:lnTo>
                  <a:cubicBezTo>
                    <a:pt x="120" y="492"/>
                    <a:pt x="127" y="485"/>
                    <a:pt x="134" y="478"/>
                  </a:cubicBezTo>
                  <a:lnTo>
                    <a:pt x="148" y="457"/>
                  </a:lnTo>
                  <a:lnTo>
                    <a:pt x="162" y="443"/>
                  </a:lnTo>
                  <a:lnTo>
                    <a:pt x="176" y="429"/>
                  </a:lnTo>
                  <a:lnTo>
                    <a:pt x="197" y="415"/>
                  </a:lnTo>
                  <a:lnTo>
                    <a:pt x="212" y="401"/>
                  </a:lnTo>
                  <a:lnTo>
                    <a:pt x="226" y="394"/>
                  </a:lnTo>
                  <a:lnTo>
                    <a:pt x="874" y="76"/>
                  </a:lnTo>
                  <a:lnTo>
                    <a:pt x="895" y="62"/>
                  </a:lnTo>
                  <a:lnTo>
                    <a:pt x="917" y="62"/>
                  </a:lnTo>
                  <a:cubicBezTo>
                    <a:pt x="931" y="62"/>
                    <a:pt x="938" y="62"/>
                    <a:pt x="952" y="69"/>
                  </a:cubicBezTo>
                  <a:lnTo>
                    <a:pt x="959" y="69"/>
                  </a:lnTo>
                  <a:cubicBezTo>
                    <a:pt x="962" y="73"/>
                    <a:pt x="966" y="75"/>
                    <a:pt x="969" y="75"/>
                  </a:cubicBezTo>
                  <a:cubicBezTo>
                    <a:pt x="971" y="75"/>
                    <a:pt x="973" y="73"/>
                    <a:pt x="973" y="69"/>
                  </a:cubicBezTo>
                  <a:cubicBezTo>
                    <a:pt x="980" y="62"/>
                    <a:pt x="980" y="55"/>
                    <a:pt x="973" y="55"/>
                  </a:cubicBezTo>
                  <a:lnTo>
                    <a:pt x="909" y="13"/>
                  </a:lnTo>
                  <a:cubicBezTo>
                    <a:pt x="902" y="6"/>
                    <a:pt x="902" y="6"/>
                    <a:pt x="895" y="6"/>
                  </a:cubicBezTo>
                  <a:lnTo>
                    <a:pt x="867" y="6"/>
                  </a:lnTo>
                  <a:cubicBezTo>
                    <a:pt x="864" y="2"/>
                    <a:pt x="860" y="1"/>
                    <a:pt x="85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2732500" y="2799175"/>
              <a:ext cx="23425" cy="16550"/>
            </a:xfrm>
            <a:custGeom>
              <a:avLst/>
              <a:gdLst/>
              <a:ahLst/>
              <a:cxnLst/>
              <a:rect l="l" t="t" r="r" b="b"/>
              <a:pathLst>
                <a:path w="937" h="662" extrusionOk="0">
                  <a:moveTo>
                    <a:pt x="861" y="1"/>
                  </a:moveTo>
                  <a:cubicBezTo>
                    <a:pt x="844" y="1"/>
                    <a:pt x="825" y="6"/>
                    <a:pt x="804" y="17"/>
                  </a:cubicBezTo>
                  <a:lnTo>
                    <a:pt x="156" y="335"/>
                  </a:lnTo>
                  <a:cubicBezTo>
                    <a:pt x="71" y="384"/>
                    <a:pt x="15" y="461"/>
                    <a:pt x="1" y="560"/>
                  </a:cubicBezTo>
                  <a:cubicBezTo>
                    <a:pt x="1" y="622"/>
                    <a:pt x="31" y="661"/>
                    <a:pt x="77" y="661"/>
                  </a:cubicBezTo>
                  <a:cubicBezTo>
                    <a:pt x="95" y="661"/>
                    <a:pt x="114" y="656"/>
                    <a:pt x="135" y="645"/>
                  </a:cubicBezTo>
                  <a:lnTo>
                    <a:pt x="783" y="327"/>
                  </a:lnTo>
                  <a:cubicBezTo>
                    <a:pt x="868" y="278"/>
                    <a:pt x="917" y="201"/>
                    <a:pt x="931" y="102"/>
                  </a:cubicBezTo>
                  <a:cubicBezTo>
                    <a:pt x="936" y="40"/>
                    <a:pt x="907" y="1"/>
                    <a:pt x="861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2732150" y="2798800"/>
              <a:ext cx="24400" cy="17200"/>
            </a:xfrm>
            <a:custGeom>
              <a:avLst/>
              <a:gdLst/>
              <a:ahLst/>
              <a:cxnLst/>
              <a:rect l="l" t="t" r="r" b="b"/>
              <a:pathLst>
                <a:path w="976" h="688" extrusionOk="0">
                  <a:moveTo>
                    <a:pt x="864" y="22"/>
                  </a:moveTo>
                  <a:cubicBezTo>
                    <a:pt x="880" y="22"/>
                    <a:pt x="896" y="25"/>
                    <a:pt x="910" y="32"/>
                  </a:cubicBezTo>
                  <a:cubicBezTo>
                    <a:pt x="931" y="53"/>
                    <a:pt x="945" y="89"/>
                    <a:pt x="938" y="117"/>
                  </a:cubicBezTo>
                  <a:cubicBezTo>
                    <a:pt x="924" y="209"/>
                    <a:pt x="875" y="286"/>
                    <a:pt x="790" y="328"/>
                  </a:cubicBezTo>
                  <a:lnTo>
                    <a:pt x="142" y="646"/>
                  </a:lnTo>
                  <a:cubicBezTo>
                    <a:pt x="128" y="659"/>
                    <a:pt x="113" y="664"/>
                    <a:pt x="97" y="664"/>
                  </a:cubicBezTo>
                  <a:cubicBezTo>
                    <a:pt x="55" y="664"/>
                    <a:pt x="13" y="622"/>
                    <a:pt x="29" y="575"/>
                  </a:cubicBezTo>
                  <a:cubicBezTo>
                    <a:pt x="43" y="483"/>
                    <a:pt x="92" y="406"/>
                    <a:pt x="177" y="357"/>
                  </a:cubicBezTo>
                  <a:lnTo>
                    <a:pt x="825" y="39"/>
                  </a:lnTo>
                  <a:lnTo>
                    <a:pt x="818" y="32"/>
                  </a:lnTo>
                  <a:cubicBezTo>
                    <a:pt x="832" y="25"/>
                    <a:pt x="848" y="22"/>
                    <a:pt x="864" y="22"/>
                  </a:cubicBezTo>
                  <a:close/>
                  <a:moveTo>
                    <a:pt x="865" y="1"/>
                  </a:moveTo>
                  <a:cubicBezTo>
                    <a:pt x="847" y="1"/>
                    <a:pt x="828" y="6"/>
                    <a:pt x="811" y="18"/>
                  </a:cubicBezTo>
                  <a:lnTo>
                    <a:pt x="163" y="342"/>
                  </a:lnTo>
                  <a:cubicBezTo>
                    <a:pt x="78" y="385"/>
                    <a:pt x="22" y="476"/>
                    <a:pt x="8" y="575"/>
                  </a:cubicBezTo>
                  <a:cubicBezTo>
                    <a:pt x="1" y="610"/>
                    <a:pt x="15" y="646"/>
                    <a:pt x="50" y="674"/>
                  </a:cubicBezTo>
                  <a:cubicBezTo>
                    <a:pt x="64" y="681"/>
                    <a:pt x="78" y="688"/>
                    <a:pt x="92" y="688"/>
                  </a:cubicBezTo>
                  <a:cubicBezTo>
                    <a:pt x="113" y="681"/>
                    <a:pt x="134" y="681"/>
                    <a:pt x="156" y="667"/>
                  </a:cubicBezTo>
                  <a:lnTo>
                    <a:pt x="804" y="350"/>
                  </a:lnTo>
                  <a:cubicBezTo>
                    <a:pt x="889" y="300"/>
                    <a:pt x="945" y="216"/>
                    <a:pt x="959" y="117"/>
                  </a:cubicBezTo>
                  <a:cubicBezTo>
                    <a:pt x="975" y="53"/>
                    <a:pt x="923" y="1"/>
                    <a:pt x="865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2769700" y="2783600"/>
              <a:ext cx="6350" cy="14250"/>
            </a:xfrm>
            <a:custGeom>
              <a:avLst/>
              <a:gdLst/>
              <a:ahLst/>
              <a:cxnLst/>
              <a:rect l="l" t="t" r="r" b="b"/>
              <a:pathLst>
                <a:path w="254" h="570" extrusionOk="0">
                  <a:moveTo>
                    <a:pt x="47" y="1"/>
                  </a:moveTo>
                  <a:cubicBezTo>
                    <a:pt x="44" y="1"/>
                    <a:pt x="42" y="2"/>
                    <a:pt x="42" y="6"/>
                  </a:cubicBezTo>
                  <a:cubicBezTo>
                    <a:pt x="35" y="6"/>
                    <a:pt x="35" y="13"/>
                    <a:pt x="42" y="20"/>
                  </a:cubicBezTo>
                  <a:cubicBezTo>
                    <a:pt x="42" y="20"/>
                    <a:pt x="226" y="260"/>
                    <a:pt x="7" y="549"/>
                  </a:cubicBezTo>
                  <a:cubicBezTo>
                    <a:pt x="0" y="556"/>
                    <a:pt x="0" y="563"/>
                    <a:pt x="14" y="570"/>
                  </a:cubicBezTo>
                  <a:cubicBezTo>
                    <a:pt x="14" y="563"/>
                    <a:pt x="14" y="563"/>
                    <a:pt x="21" y="563"/>
                  </a:cubicBezTo>
                  <a:cubicBezTo>
                    <a:pt x="254" y="260"/>
                    <a:pt x="56" y="6"/>
                    <a:pt x="56" y="6"/>
                  </a:cubicBezTo>
                  <a:cubicBezTo>
                    <a:pt x="53" y="2"/>
                    <a:pt x="49" y="1"/>
                    <a:pt x="4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2573725" y="2880650"/>
              <a:ext cx="4250" cy="13775"/>
            </a:xfrm>
            <a:custGeom>
              <a:avLst/>
              <a:gdLst/>
              <a:ahLst/>
              <a:cxnLst/>
              <a:rect l="l" t="t" r="r" b="b"/>
              <a:pathLst>
                <a:path w="170" h="551" extrusionOk="0">
                  <a:moveTo>
                    <a:pt x="43" y="1"/>
                  </a:moveTo>
                  <a:cubicBezTo>
                    <a:pt x="43" y="8"/>
                    <a:pt x="43" y="15"/>
                    <a:pt x="43" y="15"/>
                  </a:cubicBezTo>
                  <a:cubicBezTo>
                    <a:pt x="148" y="177"/>
                    <a:pt x="127" y="396"/>
                    <a:pt x="0" y="537"/>
                  </a:cubicBezTo>
                  <a:cubicBezTo>
                    <a:pt x="0" y="544"/>
                    <a:pt x="0" y="544"/>
                    <a:pt x="7" y="551"/>
                  </a:cubicBezTo>
                  <a:cubicBezTo>
                    <a:pt x="14" y="551"/>
                    <a:pt x="14" y="551"/>
                    <a:pt x="14" y="544"/>
                  </a:cubicBezTo>
                  <a:cubicBezTo>
                    <a:pt x="148" y="396"/>
                    <a:pt x="169" y="177"/>
                    <a:pt x="57" y="1"/>
                  </a:cubicBez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2451950" y="2748025"/>
              <a:ext cx="94300" cy="58750"/>
            </a:xfrm>
            <a:custGeom>
              <a:avLst/>
              <a:gdLst/>
              <a:ahLst/>
              <a:cxnLst/>
              <a:rect l="l" t="t" r="r" b="b"/>
              <a:pathLst>
                <a:path w="3772" h="2350" extrusionOk="0">
                  <a:moveTo>
                    <a:pt x="617" y="1"/>
                  </a:moveTo>
                  <a:cubicBezTo>
                    <a:pt x="549" y="1"/>
                    <a:pt x="481" y="14"/>
                    <a:pt x="416" y="40"/>
                  </a:cubicBezTo>
                  <a:lnTo>
                    <a:pt x="120" y="188"/>
                  </a:lnTo>
                  <a:cubicBezTo>
                    <a:pt x="14" y="216"/>
                    <a:pt x="0" y="371"/>
                    <a:pt x="106" y="414"/>
                  </a:cubicBezTo>
                  <a:lnTo>
                    <a:pt x="2890" y="2275"/>
                  </a:lnTo>
                  <a:cubicBezTo>
                    <a:pt x="2973" y="2324"/>
                    <a:pt x="3067" y="2349"/>
                    <a:pt x="3162" y="2349"/>
                  </a:cubicBezTo>
                  <a:cubicBezTo>
                    <a:pt x="3230" y="2349"/>
                    <a:pt x="3298" y="2336"/>
                    <a:pt x="3363" y="2310"/>
                  </a:cubicBezTo>
                  <a:lnTo>
                    <a:pt x="3659" y="2162"/>
                  </a:lnTo>
                  <a:cubicBezTo>
                    <a:pt x="3764" y="2113"/>
                    <a:pt x="3772" y="2007"/>
                    <a:pt x="3673" y="1936"/>
                  </a:cubicBezTo>
                  <a:lnTo>
                    <a:pt x="888" y="75"/>
                  </a:lnTo>
                  <a:cubicBezTo>
                    <a:pt x="806" y="26"/>
                    <a:pt x="712" y="1"/>
                    <a:pt x="617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2451600" y="2747725"/>
              <a:ext cx="94300" cy="59325"/>
            </a:xfrm>
            <a:custGeom>
              <a:avLst/>
              <a:gdLst/>
              <a:ahLst/>
              <a:cxnLst/>
              <a:rect l="l" t="t" r="r" b="b"/>
              <a:pathLst>
                <a:path w="3772" h="2373" extrusionOk="0">
                  <a:moveTo>
                    <a:pt x="635" y="24"/>
                  </a:moveTo>
                  <a:cubicBezTo>
                    <a:pt x="726" y="24"/>
                    <a:pt x="818" y="45"/>
                    <a:pt x="895" y="94"/>
                  </a:cubicBezTo>
                  <a:lnTo>
                    <a:pt x="3680" y="1955"/>
                  </a:lnTo>
                  <a:cubicBezTo>
                    <a:pt x="3715" y="1977"/>
                    <a:pt x="3743" y="2019"/>
                    <a:pt x="3750" y="2068"/>
                  </a:cubicBezTo>
                  <a:cubicBezTo>
                    <a:pt x="3736" y="2111"/>
                    <a:pt x="3708" y="2146"/>
                    <a:pt x="3666" y="2167"/>
                  </a:cubicBezTo>
                  <a:lnTo>
                    <a:pt x="3370" y="2308"/>
                  </a:lnTo>
                  <a:cubicBezTo>
                    <a:pt x="3304" y="2336"/>
                    <a:pt x="3234" y="2350"/>
                    <a:pt x="3163" y="2350"/>
                  </a:cubicBezTo>
                  <a:cubicBezTo>
                    <a:pt x="3073" y="2350"/>
                    <a:pt x="2983" y="2327"/>
                    <a:pt x="2904" y="2280"/>
                  </a:cubicBezTo>
                  <a:lnTo>
                    <a:pt x="127" y="419"/>
                  </a:lnTo>
                  <a:cubicBezTo>
                    <a:pt x="85" y="398"/>
                    <a:pt x="64" y="355"/>
                    <a:pt x="56" y="306"/>
                  </a:cubicBezTo>
                  <a:cubicBezTo>
                    <a:pt x="64" y="264"/>
                    <a:pt x="99" y="228"/>
                    <a:pt x="141" y="207"/>
                  </a:cubicBezTo>
                  <a:lnTo>
                    <a:pt x="437" y="66"/>
                  </a:lnTo>
                  <a:cubicBezTo>
                    <a:pt x="501" y="38"/>
                    <a:pt x="564" y="24"/>
                    <a:pt x="635" y="24"/>
                  </a:cubicBezTo>
                  <a:close/>
                  <a:moveTo>
                    <a:pt x="635" y="1"/>
                  </a:moveTo>
                  <a:cubicBezTo>
                    <a:pt x="565" y="1"/>
                    <a:pt x="496" y="15"/>
                    <a:pt x="430" y="45"/>
                  </a:cubicBezTo>
                  <a:lnTo>
                    <a:pt x="134" y="193"/>
                  </a:lnTo>
                  <a:cubicBezTo>
                    <a:pt x="14" y="221"/>
                    <a:pt x="0" y="391"/>
                    <a:pt x="120" y="440"/>
                  </a:cubicBezTo>
                  <a:lnTo>
                    <a:pt x="2897" y="2301"/>
                  </a:lnTo>
                  <a:cubicBezTo>
                    <a:pt x="2973" y="2345"/>
                    <a:pt x="3055" y="2372"/>
                    <a:pt x="3142" y="2372"/>
                  </a:cubicBezTo>
                  <a:cubicBezTo>
                    <a:pt x="3152" y="2372"/>
                    <a:pt x="3162" y="2372"/>
                    <a:pt x="3172" y="2371"/>
                  </a:cubicBezTo>
                  <a:cubicBezTo>
                    <a:pt x="3243" y="2371"/>
                    <a:pt x="3313" y="2357"/>
                    <a:pt x="3377" y="2329"/>
                  </a:cubicBezTo>
                  <a:lnTo>
                    <a:pt x="3673" y="2181"/>
                  </a:lnTo>
                  <a:cubicBezTo>
                    <a:pt x="3722" y="2167"/>
                    <a:pt x="3757" y="2118"/>
                    <a:pt x="3771" y="2068"/>
                  </a:cubicBezTo>
                  <a:cubicBezTo>
                    <a:pt x="3764" y="2012"/>
                    <a:pt x="3736" y="1963"/>
                    <a:pt x="3687" y="1941"/>
                  </a:cubicBezTo>
                  <a:lnTo>
                    <a:pt x="909" y="80"/>
                  </a:lnTo>
                  <a:cubicBezTo>
                    <a:pt x="824" y="28"/>
                    <a:pt x="730" y="1"/>
                    <a:pt x="635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2452825" y="2735025"/>
              <a:ext cx="94300" cy="58850"/>
            </a:xfrm>
            <a:custGeom>
              <a:avLst/>
              <a:gdLst/>
              <a:ahLst/>
              <a:cxnLst/>
              <a:rect l="l" t="t" r="r" b="b"/>
              <a:pathLst>
                <a:path w="3772" h="2354" extrusionOk="0">
                  <a:moveTo>
                    <a:pt x="625" y="0"/>
                  </a:moveTo>
                  <a:cubicBezTo>
                    <a:pt x="554" y="0"/>
                    <a:pt x="483" y="15"/>
                    <a:pt x="416" y="46"/>
                  </a:cubicBezTo>
                  <a:lnTo>
                    <a:pt x="120" y="194"/>
                  </a:lnTo>
                  <a:cubicBezTo>
                    <a:pt x="7" y="243"/>
                    <a:pt x="0" y="349"/>
                    <a:pt x="106" y="419"/>
                  </a:cubicBezTo>
                  <a:lnTo>
                    <a:pt x="2891" y="2280"/>
                  </a:lnTo>
                  <a:cubicBezTo>
                    <a:pt x="2971" y="2328"/>
                    <a:pt x="3062" y="2354"/>
                    <a:pt x="3155" y="2354"/>
                  </a:cubicBezTo>
                  <a:cubicBezTo>
                    <a:pt x="3225" y="2354"/>
                    <a:pt x="3296" y="2339"/>
                    <a:pt x="3363" y="2308"/>
                  </a:cubicBezTo>
                  <a:lnTo>
                    <a:pt x="3652" y="2167"/>
                  </a:lnTo>
                  <a:cubicBezTo>
                    <a:pt x="3765" y="2132"/>
                    <a:pt x="3772" y="1984"/>
                    <a:pt x="3666" y="1935"/>
                  </a:cubicBezTo>
                  <a:lnTo>
                    <a:pt x="889" y="74"/>
                  </a:lnTo>
                  <a:cubicBezTo>
                    <a:pt x="809" y="26"/>
                    <a:pt x="717" y="0"/>
                    <a:pt x="625" y="0"/>
                  </a:cubicBezTo>
                  <a:close/>
                </a:path>
              </a:pathLst>
            </a:custGeom>
            <a:solidFill>
              <a:srgbClr val="F4EEE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2453350" y="2734850"/>
              <a:ext cx="94125" cy="59300"/>
            </a:xfrm>
            <a:custGeom>
              <a:avLst/>
              <a:gdLst/>
              <a:ahLst/>
              <a:cxnLst/>
              <a:rect l="l" t="t" r="r" b="b"/>
              <a:pathLst>
                <a:path w="3765" h="2372" extrusionOk="0">
                  <a:moveTo>
                    <a:pt x="600" y="17"/>
                  </a:moveTo>
                  <a:cubicBezTo>
                    <a:pt x="691" y="17"/>
                    <a:pt x="783" y="46"/>
                    <a:pt x="868" y="95"/>
                  </a:cubicBezTo>
                  <a:lnTo>
                    <a:pt x="3645" y="1956"/>
                  </a:lnTo>
                  <a:cubicBezTo>
                    <a:pt x="3744" y="1991"/>
                    <a:pt x="3737" y="2132"/>
                    <a:pt x="3631" y="2160"/>
                  </a:cubicBezTo>
                  <a:lnTo>
                    <a:pt x="3335" y="2308"/>
                  </a:lnTo>
                  <a:cubicBezTo>
                    <a:pt x="3272" y="2335"/>
                    <a:pt x="3205" y="2348"/>
                    <a:pt x="3138" y="2348"/>
                  </a:cubicBezTo>
                  <a:cubicBezTo>
                    <a:pt x="3048" y="2348"/>
                    <a:pt x="2958" y="2325"/>
                    <a:pt x="2877" y="2280"/>
                  </a:cubicBezTo>
                  <a:lnTo>
                    <a:pt x="99" y="419"/>
                  </a:lnTo>
                  <a:cubicBezTo>
                    <a:pt x="57" y="391"/>
                    <a:pt x="29" y="349"/>
                    <a:pt x="29" y="306"/>
                  </a:cubicBezTo>
                  <a:cubicBezTo>
                    <a:pt x="36" y="257"/>
                    <a:pt x="64" y="222"/>
                    <a:pt x="106" y="208"/>
                  </a:cubicBezTo>
                  <a:lnTo>
                    <a:pt x="402" y="60"/>
                  </a:lnTo>
                  <a:cubicBezTo>
                    <a:pt x="466" y="31"/>
                    <a:pt x="536" y="17"/>
                    <a:pt x="600" y="17"/>
                  </a:cubicBezTo>
                  <a:close/>
                  <a:moveTo>
                    <a:pt x="603" y="0"/>
                  </a:moveTo>
                  <a:cubicBezTo>
                    <a:pt x="531" y="0"/>
                    <a:pt x="458" y="15"/>
                    <a:pt x="388" y="46"/>
                  </a:cubicBezTo>
                  <a:lnTo>
                    <a:pt x="92" y="187"/>
                  </a:lnTo>
                  <a:cubicBezTo>
                    <a:pt x="43" y="208"/>
                    <a:pt x="8" y="250"/>
                    <a:pt x="1" y="306"/>
                  </a:cubicBezTo>
                  <a:cubicBezTo>
                    <a:pt x="1" y="363"/>
                    <a:pt x="36" y="412"/>
                    <a:pt x="78" y="433"/>
                  </a:cubicBezTo>
                  <a:lnTo>
                    <a:pt x="2863" y="2301"/>
                  </a:lnTo>
                  <a:cubicBezTo>
                    <a:pt x="2940" y="2351"/>
                    <a:pt x="3039" y="2372"/>
                    <a:pt x="3138" y="2372"/>
                  </a:cubicBezTo>
                  <a:cubicBezTo>
                    <a:pt x="3208" y="2372"/>
                    <a:pt x="3278" y="2358"/>
                    <a:pt x="3342" y="2322"/>
                  </a:cubicBezTo>
                  <a:lnTo>
                    <a:pt x="3638" y="2181"/>
                  </a:lnTo>
                  <a:cubicBezTo>
                    <a:pt x="3758" y="2146"/>
                    <a:pt x="3765" y="1984"/>
                    <a:pt x="3652" y="1935"/>
                  </a:cubicBezTo>
                  <a:lnTo>
                    <a:pt x="875" y="74"/>
                  </a:lnTo>
                  <a:cubicBezTo>
                    <a:pt x="791" y="26"/>
                    <a:pt x="697" y="0"/>
                    <a:pt x="603" y="0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2468725" y="2739475"/>
              <a:ext cx="54275" cy="36525"/>
            </a:xfrm>
            <a:custGeom>
              <a:avLst/>
              <a:gdLst/>
              <a:ahLst/>
              <a:cxnLst/>
              <a:rect l="l" t="t" r="r" b="b"/>
              <a:pathLst>
                <a:path w="2171" h="1461" extrusionOk="0">
                  <a:moveTo>
                    <a:pt x="21" y="0"/>
                  </a:moveTo>
                  <a:cubicBezTo>
                    <a:pt x="10" y="0"/>
                    <a:pt x="1" y="17"/>
                    <a:pt x="13" y="23"/>
                  </a:cubicBezTo>
                  <a:cubicBezTo>
                    <a:pt x="13" y="23"/>
                    <a:pt x="2156" y="1461"/>
                    <a:pt x="2163" y="1461"/>
                  </a:cubicBezTo>
                  <a:cubicBezTo>
                    <a:pt x="2163" y="1461"/>
                    <a:pt x="2170" y="1454"/>
                    <a:pt x="2170" y="1454"/>
                  </a:cubicBezTo>
                  <a:cubicBezTo>
                    <a:pt x="2170" y="1454"/>
                    <a:pt x="2170" y="1447"/>
                    <a:pt x="2170" y="1440"/>
                  </a:cubicBezTo>
                  <a:lnTo>
                    <a:pt x="27" y="2"/>
                  </a:lnTo>
                  <a:cubicBezTo>
                    <a:pt x="25" y="1"/>
                    <a:pt x="23" y="0"/>
                    <a:pt x="21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2461800" y="2743075"/>
              <a:ext cx="38975" cy="26225"/>
            </a:xfrm>
            <a:custGeom>
              <a:avLst/>
              <a:gdLst/>
              <a:ahLst/>
              <a:cxnLst/>
              <a:rect l="l" t="t" r="r" b="b"/>
              <a:pathLst>
                <a:path w="1559" h="1049" extrusionOk="0">
                  <a:moveTo>
                    <a:pt x="12" y="0"/>
                  </a:moveTo>
                  <a:cubicBezTo>
                    <a:pt x="10" y="0"/>
                    <a:pt x="8" y="2"/>
                    <a:pt x="8" y="6"/>
                  </a:cubicBezTo>
                  <a:cubicBezTo>
                    <a:pt x="1" y="6"/>
                    <a:pt x="1" y="13"/>
                    <a:pt x="8" y="20"/>
                  </a:cubicBezTo>
                  <a:cubicBezTo>
                    <a:pt x="8" y="20"/>
                    <a:pt x="1538" y="1049"/>
                    <a:pt x="1545" y="1049"/>
                  </a:cubicBezTo>
                  <a:cubicBezTo>
                    <a:pt x="1545" y="1049"/>
                    <a:pt x="1552" y="1049"/>
                    <a:pt x="1552" y="1042"/>
                  </a:cubicBezTo>
                  <a:cubicBezTo>
                    <a:pt x="1559" y="1042"/>
                    <a:pt x="1559" y="1035"/>
                    <a:pt x="1552" y="1028"/>
                  </a:cubicBezTo>
                  <a:lnTo>
                    <a:pt x="22" y="6"/>
                  </a:lnTo>
                  <a:cubicBezTo>
                    <a:pt x="19" y="2"/>
                    <a:pt x="15" y="0"/>
                    <a:pt x="12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2620075" y="2782275"/>
              <a:ext cx="127950" cy="73700"/>
            </a:xfrm>
            <a:custGeom>
              <a:avLst/>
              <a:gdLst/>
              <a:ahLst/>
              <a:cxnLst/>
              <a:rect l="l" t="t" r="r" b="b"/>
              <a:pathLst>
                <a:path w="5118" h="2948" extrusionOk="0">
                  <a:moveTo>
                    <a:pt x="1982" y="1"/>
                  </a:moveTo>
                  <a:cubicBezTo>
                    <a:pt x="1863" y="1"/>
                    <a:pt x="1745" y="24"/>
                    <a:pt x="1636" y="73"/>
                  </a:cubicBezTo>
                  <a:lnTo>
                    <a:pt x="169" y="799"/>
                  </a:lnTo>
                  <a:cubicBezTo>
                    <a:pt x="7" y="877"/>
                    <a:pt x="0" y="1025"/>
                    <a:pt x="148" y="1123"/>
                  </a:cubicBezTo>
                  <a:lnTo>
                    <a:pt x="2693" y="2822"/>
                  </a:lnTo>
                  <a:cubicBezTo>
                    <a:pt x="2830" y="2907"/>
                    <a:pt x="2982" y="2947"/>
                    <a:pt x="3136" y="2947"/>
                  </a:cubicBezTo>
                  <a:cubicBezTo>
                    <a:pt x="3253" y="2947"/>
                    <a:pt x="3370" y="2924"/>
                    <a:pt x="3483" y="2879"/>
                  </a:cubicBezTo>
                  <a:lnTo>
                    <a:pt x="4949" y="2153"/>
                  </a:lnTo>
                  <a:cubicBezTo>
                    <a:pt x="5111" y="2075"/>
                    <a:pt x="5118" y="1927"/>
                    <a:pt x="4970" y="1828"/>
                  </a:cubicBezTo>
                  <a:lnTo>
                    <a:pt x="2432" y="122"/>
                  </a:lnTo>
                  <a:cubicBezTo>
                    <a:pt x="2296" y="42"/>
                    <a:pt x="2139" y="1"/>
                    <a:pt x="1982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2620775" y="2782125"/>
              <a:ext cx="127625" cy="74250"/>
            </a:xfrm>
            <a:custGeom>
              <a:avLst/>
              <a:gdLst/>
              <a:ahLst/>
              <a:cxnLst/>
              <a:rect l="l" t="t" r="r" b="b"/>
              <a:pathLst>
                <a:path w="5105" h="2970" extrusionOk="0">
                  <a:moveTo>
                    <a:pt x="1939" y="16"/>
                  </a:moveTo>
                  <a:cubicBezTo>
                    <a:pt x="2101" y="16"/>
                    <a:pt x="2256" y="58"/>
                    <a:pt x="2397" y="142"/>
                  </a:cubicBezTo>
                  <a:lnTo>
                    <a:pt x="4935" y="1841"/>
                  </a:lnTo>
                  <a:cubicBezTo>
                    <a:pt x="4998" y="1877"/>
                    <a:pt x="5034" y="1933"/>
                    <a:pt x="5041" y="2003"/>
                  </a:cubicBezTo>
                  <a:cubicBezTo>
                    <a:pt x="5027" y="2067"/>
                    <a:pt x="4984" y="2123"/>
                    <a:pt x="4921" y="2151"/>
                  </a:cubicBezTo>
                  <a:lnTo>
                    <a:pt x="3448" y="2878"/>
                  </a:lnTo>
                  <a:cubicBezTo>
                    <a:pt x="3341" y="2922"/>
                    <a:pt x="3227" y="2944"/>
                    <a:pt x="3114" y="2944"/>
                  </a:cubicBezTo>
                  <a:cubicBezTo>
                    <a:pt x="2959" y="2944"/>
                    <a:pt x="2804" y="2903"/>
                    <a:pt x="2665" y="2821"/>
                  </a:cubicBezTo>
                  <a:lnTo>
                    <a:pt x="120" y="1122"/>
                  </a:lnTo>
                  <a:cubicBezTo>
                    <a:pt x="64" y="1087"/>
                    <a:pt x="22" y="1024"/>
                    <a:pt x="22" y="960"/>
                  </a:cubicBezTo>
                  <a:cubicBezTo>
                    <a:pt x="29" y="890"/>
                    <a:pt x="78" y="840"/>
                    <a:pt x="141" y="812"/>
                  </a:cubicBezTo>
                  <a:lnTo>
                    <a:pt x="1608" y="86"/>
                  </a:lnTo>
                  <a:cubicBezTo>
                    <a:pt x="1713" y="37"/>
                    <a:pt x="1826" y="16"/>
                    <a:pt x="1939" y="16"/>
                  </a:cubicBezTo>
                  <a:close/>
                  <a:moveTo>
                    <a:pt x="1946" y="0"/>
                  </a:moveTo>
                  <a:cubicBezTo>
                    <a:pt x="1829" y="0"/>
                    <a:pt x="1712" y="24"/>
                    <a:pt x="1601" y="72"/>
                  </a:cubicBezTo>
                  <a:lnTo>
                    <a:pt x="127" y="798"/>
                  </a:lnTo>
                  <a:cubicBezTo>
                    <a:pt x="57" y="826"/>
                    <a:pt x="7" y="890"/>
                    <a:pt x="0" y="960"/>
                  </a:cubicBezTo>
                  <a:cubicBezTo>
                    <a:pt x="0" y="1038"/>
                    <a:pt x="43" y="1101"/>
                    <a:pt x="106" y="1136"/>
                  </a:cubicBezTo>
                  <a:lnTo>
                    <a:pt x="2651" y="2842"/>
                  </a:lnTo>
                  <a:cubicBezTo>
                    <a:pt x="2792" y="2927"/>
                    <a:pt x="2954" y="2969"/>
                    <a:pt x="3116" y="2969"/>
                  </a:cubicBezTo>
                  <a:cubicBezTo>
                    <a:pt x="3236" y="2969"/>
                    <a:pt x="3349" y="2948"/>
                    <a:pt x="3462" y="2899"/>
                  </a:cubicBezTo>
                  <a:lnTo>
                    <a:pt x="4928" y="2173"/>
                  </a:lnTo>
                  <a:cubicBezTo>
                    <a:pt x="5090" y="2123"/>
                    <a:pt x="5104" y="1898"/>
                    <a:pt x="4949" y="1827"/>
                  </a:cubicBezTo>
                  <a:lnTo>
                    <a:pt x="2404" y="128"/>
                  </a:lnTo>
                  <a:cubicBezTo>
                    <a:pt x="2263" y="43"/>
                    <a:pt x="2105" y="0"/>
                    <a:pt x="1946" y="0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2620950" y="2768525"/>
              <a:ext cx="127975" cy="73650"/>
            </a:xfrm>
            <a:custGeom>
              <a:avLst/>
              <a:gdLst/>
              <a:ahLst/>
              <a:cxnLst/>
              <a:rect l="l" t="t" r="r" b="b"/>
              <a:pathLst>
                <a:path w="5119" h="2946" extrusionOk="0">
                  <a:moveTo>
                    <a:pt x="1983" y="1"/>
                  </a:moveTo>
                  <a:cubicBezTo>
                    <a:pt x="1866" y="1"/>
                    <a:pt x="1748" y="25"/>
                    <a:pt x="1636" y="73"/>
                  </a:cubicBezTo>
                  <a:lnTo>
                    <a:pt x="170" y="799"/>
                  </a:lnTo>
                  <a:cubicBezTo>
                    <a:pt x="7" y="877"/>
                    <a:pt x="0" y="1025"/>
                    <a:pt x="148" y="1123"/>
                  </a:cubicBezTo>
                  <a:lnTo>
                    <a:pt x="2693" y="2822"/>
                  </a:lnTo>
                  <a:cubicBezTo>
                    <a:pt x="2832" y="2904"/>
                    <a:pt x="2989" y="2945"/>
                    <a:pt x="3147" y="2945"/>
                  </a:cubicBezTo>
                  <a:cubicBezTo>
                    <a:pt x="3261" y="2945"/>
                    <a:pt x="3376" y="2923"/>
                    <a:pt x="3483" y="2879"/>
                  </a:cubicBezTo>
                  <a:lnTo>
                    <a:pt x="4949" y="2153"/>
                  </a:lnTo>
                  <a:cubicBezTo>
                    <a:pt x="5111" y="2075"/>
                    <a:pt x="5118" y="1927"/>
                    <a:pt x="4970" y="1828"/>
                  </a:cubicBezTo>
                  <a:lnTo>
                    <a:pt x="2432" y="122"/>
                  </a:lnTo>
                  <a:cubicBezTo>
                    <a:pt x="2292" y="42"/>
                    <a:pt x="2138" y="1"/>
                    <a:pt x="1983" y="1"/>
                  </a:cubicBezTo>
                  <a:close/>
                </a:path>
              </a:pathLst>
            </a:custGeom>
            <a:solidFill>
              <a:srgbClr val="F4E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2621650" y="2768525"/>
              <a:ext cx="127100" cy="74100"/>
            </a:xfrm>
            <a:custGeom>
              <a:avLst/>
              <a:gdLst/>
              <a:ahLst/>
              <a:cxnLst/>
              <a:rect l="l" t="t" r="r" b="b"/>
              <a:pathLst>
                <a:path w="5084" h="2964" extrusionOk="0">
                  <a:moveTo>
                    <a:pt x="1980" y="16"/>
                  </a:moveTo>
                  <a:cubicBezTo>
                    <a:pt x="2124" y="16"/>
                    <a:pt x="2273" y="58"/>
                    <a:pt x="2397" y="137"/>
                  </a:cubicBezTo>
                  <a:lnTo>
                    <a:pt x="4942" y="1843"/>
                  </a:lnTo>
                  <a:cubicBezTo>
                    <a:pt x="5083" y="1899"/>
                    <a:pt x="5069" y="2103"/>
                    <a:pt x="4921" y="2146"/>
                  </a:cubicBezTo>
                  <a:lnTo>
                    <a:pt x="3455" y="2872"/>
                  </a:lnTo>
                  <a:cubicBezTo>
                    <a:pt x="3346" y="2917"/>
                    <a:pt x="3229" y="2941"/>
                    <a:pt x="3112" y="2941"/>
                  </a:cubicBezTo>
                  <a:cubicBezTo>
                    <a:pt x="2957" y="2941"/>
                    <a:pt x="2802" y="2900"/>
                    <a:pt x="2665" y="2815"/>
                  </a:cubicBezTo>
                  <a:lnTo>
                    <a:pt x="128" y="1116"/>
                  </a:lnTo>
                  <a:cubicBezTo>
                    <a:pt x="64" y="1081"/>
                    <a:pt x="29" y="1025"/>
                    <a:pt x="29" y="961"/>
                  </a:cubicBezTo>
                  <a:cubicBezTo>
                    <a:pt x="36" y="891"/>
                    <a:pt x="78" y="834"/>
                    <a:pt x="142" y="813"/>
                  </a:cubicBezTo>
                  <a:lnTo>
                    <a:pt x="1615" y="87"/>
                  </a:lnTo>
                  <a:cubicBezTo>
                    <a:pt x="1721" y="38"/>
                    <a:pt x="1833" y="17"/>
                    <a:pt x="1946" y="17"/>
                  </a:cubicBezTo>
                  <a:cubicBezTo>
                    <a:pt x="1957" y="16"/>
                    <a:pt x="1969" y="16"/>
                    <a:pt x="1980" y="16"/>
                  </a:cubicBezTo>
                  <a:close/>
                  <a:moveTo>
                    <a:pt x="1954" y="1"/>
                  </a:moveTo>
                  <a:cubicBezTo>
                    <a:pt x="1833" y="1"/>
                    <a:pt x="1713" y="25"/>
                    <a:pt x="1601" y="73"/>
                  </a:cubicBezTo>
                  <a:lnTo>
                    <a:pt x="135" y="799"/>
                  </a:lnTo>
                  <a:cubicBezTo>
                    <a:pt x="64" y="827"/>
                    <a:pt x="15" y="884"/>
                    <a:pt x="1" y="961"/>
                  </a:cubicBezTo>
                  <a:cubicBezTo>
                    <a:pt x="8" y="1032"/>
                    <a:pt x="50" y="1102"/>
                    <a:pt x="113" y="1138"/>
                  </a:cubicBezTo>
                  <a:lnTo>
                    <a:pt x="2658" y="2836"/>
                  </a:lnTo>
                  <a:cubicBezTo>
                    <a:pt x="2790" y="2916"/>
                    <a:pt x="2935" y="2964"/>
                    <a:pt x="3092" y="2964"/>
                  </a:cubicBezTo>
                  <a:cubicBezTo>
                    <a:pt x="3102" y="2964"/>
                    <a:pt x="3113" y="2964"/>
                    <a:pt x="3123" y="2963"/>
                  </a:cubicBezTo>
                  <a:cubicBezTo>
                    <a:pt x="3236" y="2963"/>
                    <a:pt x="3356" y="2935"/>
                    <a:pt x="3462" y="2886"/>
                  </a:cubicBezTo>
                  <a:lnTo>
                    <a:pt x="4928" y="2160"/>
                  </a:lnTo>
                  <a:cubicBezTo>
                    <a:pt x="4999" y="2132"/>
                    <a:pt x="5048" y="2068"/>
                    <a:pt x="5062" y="1998"/>
                  </a:cubicBezTo>
                  <a:cubicBezTo>
                    <a:pt x="5055" y="1920"/>
                    <a:pt x="5013" y="1857"/>
                    <a:pt x="4949" y="1821"/>
                  </a:cubicBezTo>
                  <a:lnTo>
                    <a:pt x="2412" y="122"/>
                  </a:lnTo>
                  <a:cubicBezTo>
                    <a:pt x="2271" y="42"/>
                    <a:pt x="2112" y="1"/>
                    <a:pt x="1954" y="1"/>
                  </a:cubicBez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2653025" y="2784825"/>
              <a:ext cx="53950" cy="36475"/>
            </a:xfrm>
            <a:custGeom>
              <a:avLst/>
              <a:gdLst/>
              <a:ahLst/>
              <a:cxnLst/>
              <a:rect l="l" t="t" r="r" b="b"/>
              <a:pathLst>
                <a:path w="2158" h="1459" extrusionOk="0">
                  <a:moveTo>
                    <a:pt x="10" y="1"/>
                  </a:moveTo>
                  <a:cubicBezTo>
                    <a:pt x="7" y="1"/>
                    <a:pt x="4" y="3"/>
                    <a:pt x="0" y="6"/>
                  </a:cubicBezTo>
                  <a:cubicBezTo>
                    <a:pt x="0" y="6"/>
                    <a:pt x="0" y="13"/>
                    <a:pt x="0" y="20"/>
                  </a:cubicBezTo>
                  <a:cubicBezTo>
                    <a:pt x="0" y="20"/>
                    <a:pt x="2143" y="1458"/>
                    <a:pt x="2150" y="1458"/>
                  </a:cubicBezTo>
                  <a:cubicBezTo>
                    <a:pt x="2150" y="1451"/>
                    <a:pt x="2158" y="1451"/>
                    <a:pt x="2158" y="1444"/>
                  </a:cubicBezTo>
                  <a:cubicBezTo>
                    <a:pt x="2158" y="1444"/>
                    <a:pt x="2158" y="1437"/>
                    <a:pt x="2158" y="1430"/>
                  </a:cubicBezTo>
                  <a:lnTo>
                    <a:pt x="15" y="6"/>
                  </a:lnTo>
                  <a:cubicBezTo>
                    <a:pt x="15" y="3"/>
                    <a:pt x="13" y="1"/>
                    <a:pt x="10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2645800" y="2788350"/>
              <a:ext cx="38800" cy="26075"/>
            </a:xfrm>
            <a:custGeom>
              <a:avLst/>
              <a:gdLst/>
              <a:ahLst/>
              <a:cxnLst/>
              <a:rect l="l" t="t" r="r" b="b"/>
              <a:pathLst>
                <a:path w="1552" h="1043" extrusionOk="0">
                  <a:moveTo>
                    <a:pt x="12" y="1"/>
                  </a:moveTo>
                  <a:cubicBezTo>
                    <a:pt x="9" y="1"/>
                    <a:pt x="7" y="3"/>
                    <a:pt x="7" y="6"/>
                  </a:cubicBezTo>
                  <a:cubicBezTo>
                    <a:pt x="0" y="6"/>
                    <a:pt x="0" y="13"/>
                    <a:pt x="7" y="20"/>
                  </a:cubicBezTo>
                  <a:cubicBezTo>
                    <a:pt x="7" y="20"/>
                    <a:pt x="1537" y="1042"/>
                    <a:pt x="1544" y="1042"/>
                  </a:cubicBezTo>
                  <a:lnTo>
                    <a:pt x="1551" y="1042"/>
                  </a:lnTo>
                  <a:cubicBezTo>
                    <a:pt x="1551" y="1035"/>
                    <a:pt x="1551" y="1028"/>
                    <a:pt x="1551" y="1028"/>
                  </a:cubicBezTo>
                  <a:lnTo>
                    <a:pt x="22" y="6"/>
                  </a:lnTo>
                  <a:cubicBezTo>
                    <a:pt x="18" y="3"/>
                    <a:pt x="14" y="1"/>
                    <a:pt x="12" y="1"/>
                  </a:cubicBezTo>
                  <a:close/>
                </a:path>
              </a:pathLst>
            </a:custGeom>
            <a:solidFill>
              <a:srgbClr val="C9272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2595400" y="2678700"/>
              <a:ext cx="47250" cy="25225"/>
            </a:xfrm>
            <a:custGeom>
              <a:avLst/>
              <a:gdLst/>
              <a:ahLst/>
              <a:cxnLst/>
              <a:rect l="l" t="t" r="r" b="b"/>
              <a:pathLst>
                <a:path w="1890" h="1009" extrusionOk="0">
                  <a:moveTo>
                    <a:pt x="1445" y="1"/>
                  </a:moveTo>
                  <a:lnTo>
                    <a:pt x="0" y="712"/>
                  </a:lnTo>
                  <a:lnTo>
                    <a:pt x="444" y="1009"/>
                  </a:lnTo>
                  <a:lnTo>
                    <a:pt x="1890" y="297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2569125" y="2588825"/>
              <a:ext cx="49550" cy="21875"/>
            </a:xfrm>
            <a:custGeom>
              <a:avLst/>
              <a:gdLst/>
              <a:ahLst/>
              <a:cxnLst/>
              <a:rect l="l" t="t" r="r" b="b"/>
              <a:pathLst>
                <a:path w="1982" h="875" extrusionOk="0">
                  <a:moveTo>
                    <a:pt x="2" y="740"/>
                  </a:moveTo>
                  <a:lnTo>
                    <a:pt x="2" y="740"/>
                  </a:lnTo>
                  <a:cubicBezTo>
                    <a:pt x="2" y="740"/>
                    <a:pt x="1" y="740"/>
                    <a:pt x="1" y="741"/>
                  </a:cubicBezTo>
                  <a:lnTo>
                    <a:pt x="2" y="740"/>
                  </a:lnTo>
                  <a:close/>
                  <a:moveTo>
                    <a:pt x="1531" y="0"/>
                  </a:moveTo>
                  <a:lnTo>
                    <a:pt x="1495" y="7"/>
                  </a:lnTo>
                  <a:cubicBezTo>
                    <a:pt x="1474" y="14"/>
                    <a:pt x="1460" y="14"/>
                    <a:pt x="1439" y="29"/>
                  </a:cubicBezTo>
                  <a:lnTo>
                    <a:pt x="2" y="740"/>
                  </a:lnTo>
                  <a:lnTo>
                    <a:pt x="2" y="740"/>
                  </a:lnTo>
                  <a:cubicBezTo>
                    <a:pt x="16" y="733"/>
                    <a:pt x="36" y="726"/>
                    <a:pt x="50" y="719"/>
                  </a:cubicBezTo>
                  <a:lnTo>
                    <a:pt x="93" y="712"/>
                  </a:lnTo>
                  <a:lnTo>
                    <a:pt x="205" y="712"/>
                  </a:lnTo>
                  <a:cubicBezTo>
                    <a:pt x="227" y="712"/>
                    <a:pt x="248" y="719"/>
                    <a:pt x="269" y="726"/>
                  </a:cubicBezTo>
                  <a:cubicBezTo>
                    <a:pt x="290" y="726"/>
                    <a:pt x="311" y="734"/>
                    <a:pt x="325" y="748"/>
                  </a:cubicBezTo>
                  <a:cubicBezTo>
                    <a:pt x="353" y="755"/>
                    <a:pt x="375" y="762"/>
                    <a:pt x="389" y="776"/>
                  </a:cubicBezTo>
                  <a:cubicBezTo>
                    <a:pt x="410" y="783"/>
                    <a:pt x="438" y="804"/>
                    <a:pt x="459" y="818"/>
                  </a:cubicBezTo>
                  <a:lnTo>
                    <a:pt x="544" y="875"/>
                  </a:lnTo>
                  <a:lnTo>
                    <a:pt x="1982" y="163"/>
                  </a:lnTo>
                  <a:lnTo>
                    <a:pt x="1897" y="99"/>
                  </a:lnTo>
                  <a:lnTo>
                    <a:pt x="1876" y="85"/>
                  </a:lnTo>
                  <a:lnTo>
                    <a:pt x="1855" y="71"/>
                  </a:lnTo>
                  <a:lnTo>
                    <a:pt x="1834" y="57"/>
                  </a:lnTo>
                  <a:lnTo>
                    <a:pt x="1799" y="43"/>
                  </a:lnTo>
                  <a:lnTo>
                    <a:pt x="1777" y="29"/>
                  </a:lnTo>
                  <a:lnTo>
                    <a:pt x="1749" y="22"/>
                  </a:lnTo>
                  <a:lnTo>
                    <a:pt x="1728" y="7"/>
                  </a:lnTo>
                  <a:lnTo>
                    <a:pt x="1700" y="7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rgbClr val="C92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2568775" y="2588300"/>
              <a:ext cx="50075" cy="22575"/>
            </a:xfrm>
            <a:custGeom>
              <a:avLst/>
              <a:gdLst/>
              <a:ahLst/>
              <a:cxnLst/>
              <a:rect l="l" t="t" r="r" b="b"/>
              <a:pathLst>
                <a:path w="2003" h="903" extrusionOk="0">
                  <a:moveTo>
                    <a:pt x="1686" y="21"/>
                  </a:moveTo>
                  <a:lnTo>
                    <a:pt x="1707" y="28"/>
                  </a:lnTo>
                  <a:lnTo>
                    <a:pt x="1728" y="35"/>
                  </a:lnTo>
                  <a:lnTo>
                    <a:pt x="1735" y="35"/>
                  </a:lnTo>
                  <a:lnTo>
                    <a:pt x="1763" y="43"/>
                  </a:lnTo>
                  <a:lnTo>
                    <a:pt x="1784" y="57"/>
                  </a:lnTo>
                  <a:lnTo>
                    <a:pt x="1813" y="64"/>
                  </a:lnTo>
                  <a:lnTo>
                    <a:pt x="1834" y="78"/>
                  </a:lnTo>
                  <a:lnTo>
                    <a:pt x="1848" y="85"/>
                  </a:lnTo>
                  <a:lnTo>
                    <a:pt x="1862" y="92"/>
                  </a:lnTo>
                  <a:lnTo>
                    <a:pt x="1883" y="106"/>
                  </a:lnTo>
                  <a:lnTo>
                    <a:pt x="1904" y="120"/>
                  </a:lnTo>
                  <a:lnTo>
                    <a:pt x="1975" y="169"/>
                  </a:lnTo>
                  <a:lnTo>
                    <a:pt x="558" y="874"/>
                  </a:lnTo>
                  <a:lnTo>
                    <a:pt x="480" y="818"/>
                  </a:lnTo>
                  <a:cubicBezTo>
                    <a:pt x="459" y="804"/>
                    <a:pt x="438" y="790"/>
                    <a:pt x="410" y="776"/>
                  </a:cubicBezTo>
                  <a:cubicBezTo>
                    <a:pt x="389" y="769"/>
                    <a:pt x="367" y="755"/>
                    <a:pt x="346" y="747"/>
                  </a:cubicBezTo>
                  <a:cubicBezTo>
                    <a:pt x="325" y="740"/>
                    <a:pt x="304" y="733"/>
                    <a:pt x="283" y="726"/>
                  </a:cubicBezTo>
                  <a:cubicBezTo>
                    <a:pt x="262" y="719"/>
                    <a:pt x="241" y="712"/>
                    <a:pt x="226" y="712"/>
                  </a:cubicBezTo>
                  <a:lnTo>
                    <a:pt x="128" y="712"/>
                  </a:lnTo>
                  <a:lnTo>
                    <a:pt x="1460" y="50"/>
                  </a:lnTo>
                  <a:cubicBezTo>
                    <a:pt x="1474" y="43"/>
                    <a:pt x="1495" y="35"/>
                    <a:pt x="1509" y="35"/>
                  </a:cubicBezTo>
                  <a:lnTo>
                    <a:pt x="1559" y="21"/>
                  </a:lnTo>
                  <a:close/>
                  <a:moveTo>
                    <a:pt x="1538" y="0"/>
                  </a:moveTo>
                  <a:cubicBezTo>
                    <a:pt x="1524" y="7"/>
                    <a:pt x="1516" y="7"/>
                    <a:pt x="1502" y="14"/>
                  </a:cubicBezTo>
                  <a:cubicBezTo>
                    <a:pt x="1481" y="14"/>
                    <a:pt x="1467" y="21"/>
                    <a:pt x="1446" y="35"/>
                  </a:cubicBezTo>
                  <a:lnTo>
                    <a:pt x="8" y="740"/>
                  </a:lnTo>
                  <a:cubicBezTo>
                    <a:pt x="1" y="747"/>
                    <a:pt x="1" y="755"/>
                    <a:pt x="8" y="755"/>
                  </a:cubicBezTo>
                  <a:cubicBezTo>
                    <a:pt x="8" y="762"/>
                    <a:pt x="15" y="762"/>
                    <a:pt x="22" y="762"/>
                  </a:cubicBezTo>
                  <a:cubicBezTo>
                    <a:pt x="36" y="755"/>
                    <a:pt x="50" y="747"/>
                    <a:pt x="71" y="740"/>
                  </a:cubicBezTo>
                  <a:cubicBezTo>
                    <a:pt x="85" y="740"/>
                    <a:pt x="100" y="733"/>
                    <a:pt x="114" y="733"/>
                  </a:cubicBezTo>
                  <a:lnTo>
                    <a:pt x="170" y="733"/>
                  </a:lnTo>
                  <a:lnTo>
                    <a:pt x="226" y="740"/>
                  </a:lnTo>
                  <a:cubicBezTo>
                    <a:pt x="248" y="740"/>
                    <a:pt x="262" y="747"/>
                    <a:pt x="283" y="747"/>
                  </a:cubicBezTo>
                  <a:cubicBezTo>
                    <a:pt x="304" y="755"/>
                    <a:pt x="325" y="762"/>
                    <a:pt x="339" y="769"/>
                  </a:cubicBezTo>
                  <a:cubicBezTo>
                    <a:pt x="360" y="783"/>
                    <a:pt x="382" y="790"/>
                    <a:pt x="403" y="804"/>
                  </a:cubicBezTo>
                  <a:cubicBezTo>
                    <a:pt x="424" y="811"/>
                    <a:pt x="445" y="825"/>
                    <a:pt x="466" y="839"/>
                  </a:cubicBezTo>
                  <a:cubicBezTo>
                    <a:pt x="466" y="839"/>
                    <a:pt x="551" y="903"/>
                    <a:pt x="558" y="903"/>
                  </a:cubicBezTo>
                  <a:lnTo>
                    <a:pt x="558" y="888"/>
                  </a:lnTo>
                  <a:lnTo>
                    <a:pt x="1996" y="176"/>
                  </a:lnTo>
                  <a:cubicBezTo>
                    <a:pt x="2003" y="176"/>
                    <a:pt x="2003" y="169"/>
                    <a:pt x="2003" y="162"/>
                  </a:cubicBezTo>
                  <a:cubicBezTo>
                    <a:pt x="2003" y="162"/>
                    <a:pt x="2003" y="155"/>
                    <a:pt x="2003" y="155"/>
                  </a:cubicBezTo>
                  <a:lnTo>
                    <a:pt x="1911" y="99"/>
                  </a:lnTo>
                  <a:lnTo>
                    <a:pt x="1890" y="85"/>
                  </a:lnTo>
                  <a:lnTo>
                    <a:pt x="1862" y="71"/>
                  </a:lnTo>
                  <a:lnTo>
                    <a:pt x="1848" y="64"/>
                  </a:lnTo>
                  <a:lnTo>
                    <a:pt x="1841" y="57"/>
                  </a:lnTo>
                  <a:lnTo>
                    <a:pt x="1813" y="43"/>
                  </a:lnTo>
                  <a:lnTo>
                    <a:pt x="1784" y="28"/>
                  </a:lnTo>
                  <a:lnTo>
                    <a:pt x="1763" y="21"/>
                  </a:lnTo>
                  <a:lnTo>
                    <a:pt x="1742" y="7"/>
                  </a:lnTo>
                  <a:lnTo>
                    <a:pt x="1714" y="7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rgbClr val="231F2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white logo with a black background&#10;&#10;Description automatically generated">
            <a:extLst>
              <a:ext uri="{FF2B5EF4-FFF2-40B4-BE49-F238E27FC236}">
                <a16:creationId xmlns:a16="http://schemas.microsoft.com/office/drawing/2014/main" id="{0B120A95-8BFC-C054-22C9-2DAA213C65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 t="70148"/>
          <a:stretch/>
        </p:blipFill>
        <p:spPr>
          <a:xfrm rot="1510592">
            <a:off x="6750170" y="4433911"/>
            <a:ext cx="759826" cy="238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5E773C-BCFE-512A-8942-915BFD23DD9A}"/>
              </a:ext>
            </a:extLst>
          </p:cNvPr>
          <p:cNvSpPr txBox="1"/>
          <p:nvPr/>
        </p:nvSpPr>
        <p:spPr>
          <a:xfrm>
            <a:off x="639949" y="3415441"/>
            <a:ext cx="4309049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Pooja Udayanjali Kannuri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Ann Mathew</a:t>
            </a:r>
          </a:p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Archita Ray</a:t>
            </a:r>
          </a:p>
          <a:p>
            <a:r>
              <a:rPr 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Abithaa Shree Venkatesh</a:t>
            </a:r>
          </a:p>
        </p:txBody>
      </p:sp>
      <p:pic>
        <p:nvPicPr>
          <p:cNvPr id="5" name="Picture 4" descr="A red and black logo&#10;&#10;Description automatically generated">
            <a:extLst>
              <a:ext uri="{FF2B5EF4-FFF2-40B4-BE49-F238E27FC236}">
                <a16:creationId xmlns:a16="http://schemas.microsoft.com/office/drawing/2014/main" id="{728B2025-9BC7-0C10-9A82-8EF5174690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72" t="10969" r="52201" b="5738"/>
          <a:stretch/>
        </p:blipFill>
        <p:spPr>
          <a:xfrm rot="12254814" flipV="1">
            <a:off x="7543260" y="2201922"/>
            <a:ext cx="517154" cy="57417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</p:pic>
      <p:pic>
        <p:nvPicPr>
          <p:cNvPr id="7" name="Picture 6" descr="A white logo with a black background&#10;&#10;Description automatically generated">
            <a:extLst>
              <a:ext uri="{FF2B5EF4-FFF2-40B4-BE49-F238E27FC236}">
                <a16:creationId xmlns:a16="http://schemas.microsoft.com/office/drawing/2014/main" id="{7FAF67C1-4D3A-5C34-748A-898A349D4D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rcRect t="64893"/>
          <a:stretch/>
        </p:blipFill>
        <p:spPr>
          <a:xfrm rot="1601845">
            <a:off x="7301167" y="2740359"/>
            <a:ext cx="705457" cy="25473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45"/>
    </mc:Choice>
    <mc:Fallback>
      <p:transition spd="slow" advTm="119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47"/>
          <p:cNvSpPr txBox="1">
            <a:spLocks noGrp="1"/>
          </p:cNvSpPr>
          <p:nvPr>
            <p:ph type="title"/>
          </p:nvPr>
        </p:nvSpPr>
        <p:spPr>
          <a:xfrm>
            <a:off x="255217" y="217885"/>
            <a:ext cx="374098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2024" name="Google Shape;2024;p47"/>
          <p:cNvSpPr/>
          <p:nvPr/>
        </p:nvSpPr>
        <p:spPr>
          <a:xfrm>
            <a:off x="3709750" y="1239850"/>
            <a:ext cx="610200" cy="610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5" name="Google Shape;2025;p47"/>
          <p:cNvSpPr txBox="1"/>
          <p:nvPr/>
        </p:nvSpPr>
        <p:spPr>
          <a:xfrm>
            <a:off x="724900" y="1335700"/>
            <a:ext cx="27744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C92727"/>
                </a:solidFill>
                <a:latin typeface="Fira Sans"/>
                <a:sym typeface="Fira Sans"/>
              </a:rPr>
              <a:t>Sampling</a:t>
            </a:r>
            <a:endParaRPr lang="en-US"/>
          </a:p>
        </p:txBody>
      </p:sp>
      <p:sp>
        <p:nvSpPr>
          <p:cNvPr id="2026" name="Google Shape;2026;p47"/>
          <p:cNvSpPr txBox="1"/>
          <p:nvPr/>
        </p:nvSpPr>
        <p:spPr>
          <a:xfrm>
            <a:off x="4615900" y="1135450"/>
            <a:ext cx="38082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1E1B1C"/>
                </a:solidFill>
                <a:latin typeface="Roboto"/>
                <a:ea typeface="Roboto"/>
                <a:cs typeface="Roboto"/>
              </a:rPr>
              <a:t>Stratified sampling based on Property Type to get a healthy mix of population.</a:t>
            </a:r>
          </a:p>
        </p:txBody>
      </p:sp>
      <p:sp>
        <p:nvSpPr>
          <p:cNvPr id="2027" name="Google Shape;2027;p47"/>
          <p:cNvSpPr/>
          <p:nvPr/>
        </p:nvSpPr>
        <p:spPr>
          <a:xfrm>
            <a:off x="3709750" y="2114050"/>
            <a:ext cx="610200" cy="610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8" name="Google Shape;2028;p47"/>
          <p:cNvSpPr txBox="1"/>
          <p:nvPr/>
        </p:nvSpPr>
        <p:spPr>
          <a:xfrm>
            <a:off x="724900" y="2209900"/>
            <a:ext cx="27744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en" sz="2500" b="1">
                <a:solidFill>
                  <a:srgbClr val="C92727"/>
                </a:solidFill>
                <a:latin typeface="Fira Sans"/>
                <a:sym typeface="Fira Sans"/>
              </a:rPr>
              <a:t>Split Train &amp; Test</a:t>
            </a:r>
            <a:endParaRPr lang="en-US"/>
          </a:p>
        </p:txBody>
      </p:sp>
      <p:sp>
        <p:nvSpPr>
          <p:cNvPr id="2029" name="Google Shape;2029;p47"/>
          <p:cNvSpPr txBox="1"/>
          <p:nvPr/>
        </p:nvSpPr>
        <p:spPr>
          <a:xfrm>
            <a:off x="4615900" y="2009650"/>
            <a:ext cx="38082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Utilised both 60:40 &amp; 75:25 split for the data partition.</a:t>
            </a:r>
            <a:endParaRPr>
              <a:solidFill>
                <a:srgbClr val="1E1B1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0" name="Google Shape;2030;p47"/>
          <p:cNvSpPr/>
          <p:nvPr/>
        </p:nvSpPr>
        <p:spPr>
          <a:xfrm>
            <a:off x="3709750" y="2988250"/>
            <a:ext cx="610200" cy="610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1" name="Google Shape;2031;p47"/>
          <p:cNvSpPr txBox="1"/>
          <p:nvPr/>
        </p:nvSpPr>
        <p:spPr>
          <a:xfrm>
            <a:off x="724900" y="3091822"/>
            <a:ext cx="2774400" cy="41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en" sz="2500" b="1">
                <a:solidFill>
                  <a:srgbClr val="C92727"/>
                </a:solidFill>
                <a:latin typeface="Fira Sans"/>
              </a:rPr>
              <a:t>One hot Encoding</a:t>
            </a:r>
          </a:p>
        </p:txBody>
      </p:sp>
      <p:sp>
        <p:nvSpPr>
          <p:cNvPr id="2032" name="Google Shape;2032;p47"/>
          <p:cNvSpPr txBox="1"/>
          <p:nvPr/>
        </p:nvSpPr>
        <p:spPr>
          <a:xfrm>
            <a:off x="4615900" y="2883850"/>
            <a:ext cx="38082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Handled categorical variables to evaluate its impact on target variable.  </a:t>
            </a:r>
            <a:endParaRPr>
              <a:solidFill>
                <a:srgbClr val="1E1B1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3" name="Google Shape;2033;p47"/>
          <p:cNvSpPr/>
          <p:nvPr/>
        </p:nvSpPr>
        <p:spPr>
          <a:xfrm>
            <a:off x="3709750" y="3862450"/>
            <a:ext cx="610200" cy="610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47"/>
          <p:cNvSpPr txBox="1"/>
          <p:nvPr/>
        </p:nvSpPr>
        <p:spPr>
          <a:xfrm>
            <a:off x="724900" y="3958300"/>
            <a:ext cx="2774400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r>
              <a:rPr lang="en" sz="2500" b="1">
                <a:solidFill>
                  <a:srgbClr val="C92727"/>
                </a:solidFill>
                <a:latin typeface="Fira Sans"/>
                <a:sym typeface="Fira Sans"/>
              </a:rPr>
              <a:t>Transformations</a:t>
            </a:r>
            <a:endParaRPr lang="en-US"/>
          </a:p>
        </p:txBody>
      </p:sp>
      <p:sp>
        <p:nvSpPr>
          <p:cNvPr id="2035" name="Google Shape;2035;p47"/>
          <p:cNvSpPr txBox="1"/>
          <p:nvPr/>
        </p:nvSpPr>
        <p:spPr>
          <a:xfrm>
            <a:off x="4615900" y="3758050"/>
            <a:ext cx="3238394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E1B1C"/>
                </a:solidFill>
                <a:latin typeface="Roboto"/>
                <a:ea typeface="Roboto"/>
                <a:cs typeface="Roboto"/>
                <a:sym typeface="Roboto"/>
              </a:rPr>
              <a:t>Experimented with different scaler transformations on the numerical columns. ex: </a:t>
            </a:r>
            <a:r>
              <a:rPr lang="en-US" err="1"/>
              <a:t>MaxAbsScaler</a:t>
            </a:r>
            <a:r>
              <a:rPr lang="en-US"/>
              <a:t>(), </a:t>
            </a:r>
            <a:r>
              <a:rPr lang="en-US" err="1"/>
              <a:t>StandardScaler</a:t>
            </a:r>
            <a:r>
              <a:rPr lang="en-US"/>
              <a:t>()</a:t>
            </a:r>
            <a:endParaRPr>
              <a:solidFill>
                <a:srgbClr val="1E1B1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36" name="Google Shape;2036;p47"/>
          <p:cNvCxnSpPr>
            <a:cxnSpLocks/>
            <a:stCxn id="2024" idx="4"/>
            <a:endCxn id="2027" idx="0"/>
          </p:cNvCxnSpPr>
          <p:nvPr/>
        </p:nvCxnSpPr>
        <p:spPr>
          <a:xfrm>
            <a:off x="4014850" y="1850050"/>
            <a:ext cx="0" cy="2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7" name="Google Shape;2037;p47"/>
          <p:cNvCxnSpPr>
            <a:cxnSpLocks/>
            <a:stCxn id="2027" idx="4"/>
            <a:endCxn id="2030" idx="0"/>
          </p:cNvCxnSpPr>
          <p:nvPr/>
        </p:nvCxnSpPr>
        <p:spPr>
          <a:xfrm>
            <a:off x="4014850" y="2724250"/>
            <a:ext cx="0" cy="2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8" name="Google Shape;2038;p47"/>
          <p:cNvCxnSpPr>
            <a:stCxn id="2030" idx="4"/>
            <a:endCxn id="2033" idx="0"/>
          </p:cNvCxnSpPr>
          <p:nvPr/>
        </p:nvCxnSpPr>
        <p:spPr>
          <a:xfrm>
            <a:off x="4014850" y="3598450"/>
            <a:ext cx="0" cy="2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3368;p79">
            <a:extLst>
              <a:ext uri="{FF2B5EF4-FFF2-40B4-BE49-F238E27FC236}">
                <a16:creationId xmlns:a16="http://schemas.microsoft.com/office/drawing/2014/main" id="{0D865142-9673-1457-4263-F7172A761504}"/>
              </a:ext>
            </a:extLst>
          </p:cNvPr>
          <p:cNvSpPr/>
          <p:nvPr/>
        </p:nvSpPr>
        <p:spPr>
          <a:xfrm>
            <a:off x="3840790" y="1392327"/>
            <a:ext cx="347524" cy="289917"/>
          </a:xfrm>
          <a:custGeom>
            <a:avLst/>
            <a:gdLst/>
            <a:ahLst/>
            <a:cxnLst/>
            <a:rect l="l" t="t" r="r" b="b"/>
            <a:pathLst>
              <a:path w="10919" h="9109" extrusionOk="0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13103;p79">
            <a:extLst>
              <a:ext uri="{FF2B5EF4-FFF2-40B4-BE49-F238E27FC236}">
                <a16:creationId xmlns:a16="http://schemas.microsoft.com/office/drawing/2014/main" id="{6F5E6BA5-61A8-B1C1-A98D-000E29184B9E}"/>
              </a:ext>
            </a:extLst>
          </p:cNvPr>
          <p:cNvGrpSpPr/>
          <p:nvPr/>
        </p:nvGrpSpPr>
        <p:grpSpPr>
          <a:xfrm>
            <a:off x="3829045" y="2315223"/>
            <a:ext cx="371013" cy="220787"/>
            <a:chOff x="5318259" y="2982111"/>
            <a:chExt cx="371013" cy="220787"/>
          </a:xfrm>
          <a:solidFill>
            <a:schemeClr val="bg1"/>
          </a:solidFill>
        </p:grpSpPr>
        <p:sp>
          <p:nvSpPr>
            <p:cNvPr id="8" name="Google Shape;13104;p79">
              <a:extLst>
                <a:ext uri="{FF2B5EF4-FFF2-40B4-BE49-F238E27FC236}">
                  <a16:creationId xmlns:a16="http://schemas.microsoft.com/office/drawing/2014/main" id="{8F212957-8CAE-AD5F-DBB9-BA8CB92FB50D}"/>
                </a:ext>
              </a:extLst>
            </p:cNvPr>
            <p:cNvSpPr/>
            <p:nvPr/>
          </p:nvSpPr>
          <p:spPr>
            <a:xfrm>
              <a:off x="5364123" y="3021546"/>
              <a:ext cx="58372" cy="18396"/>
            </a:xfrm>
            <a:custGeom>
              <a:avLst/>
              <a:gdLst/>
              <a:ahLst/>
              <a:cxnLst/>
              <a:rect l="l" t="t" r="r" b="b"/>
              <a:pathLst>
                <a:path w="1834" h="578" extrusionOk="0">
                  <a:moveTo>
                    <a:pt x="674" y="0"/>
                  </a:moveTo>
                  <a:cubicBezTo>
                    <a:pt x="513" y="0"/>
                    <a:pt x="335" y="16"/>
                    <a:pt x="143" y="54"/>
                  </a:cubicBezTo>
                  <a:cubicBezTo>
                    <a:pt x="60" y="66"/>
                    <a:pt x="0" y="149"/>
                    <a:pt x="0" y="220"/>
                  </a:cubicBezTo>
                  <a:lnTo>
                    <a:pt x="0" y="399"/>
                  </a:lnTo>
                  <a:cubicBezTo>
                    <a:pt x="0" y="482"/>
                    <a:pt x="72" y="566"/>
                    <a:pt x="167" y="566"/>
                  </a:cubicBezTo>
                  <a:cubicBezTo>
                    <a:pt x="250" y="566"/>
                    <a:pt x="334" y="482"/>
                    <a:pt x="334" y="399"/>
                  </a:cubicBezTo>
                  <a:lnTo>
                    <a:pt x="334" y="351"/>
                  </a:lnTo>
                  <a:cubicBezTo>
                    <a:pt x="453" y="332"/>
                    <a:pt x="564" y="324"/>
                    <a:pt x="666" y="324"/>
                  </a:cubicBezTo>
                  <a:cubicBezTo>
                    <a:pt x="878" y="324"/>
                    <a:pt x="1050" y="359"/>
                    <a:pt x="1179" y="399"/>
                  </a:cubicBezTo>
                  <a:cubicBezTo>
                    <a:pt x="1405" y="459"/>
                    <a:pt x="1536" y="530"/>
                    <a:pt x="1536" y="542"/>
                  </a:cubicBezTo>
                  <a:cubicBezTo>
                    <a:pt x="1560" y="566"/>
                    <a:pt x="1596" y="578"/>
                    <a:pt x="1619" y="578"/>
                  </a:cubicBezTo>
                  <a:cubicBezTo>
                    <a:pt x="1679" y="578"/>
                    <a:pt x="1727" y="542"/>
                    <a:pt x="1774" y="506"/>
                  </a:cubicBezTo>
                  <a:cubicBezTo>
                    <a:pt x="1834" y="423"/>
                    <a:pt x="1810" y="328"/>
                    <a:pt x="1727" y="256"/>
                  </a:cubicBezTo>
                  <a:cubicBezTo>
                    <a:pt x="1707" y="247"/>
                    <a:pt x="1322" y="0"/>
                    <a:pt x="6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105;p79">
              <a:extLst>
                <a:ext uri="{FF2B5EF4-FFF2-40B4-BE49-F238E27FC236}">
                  <a16:creationId xmlns:a16="http://schemas.microsoft.com/office/drawing/2014/main" id="{4723F871-EB74-235D-2C5D-0C420729F363}"/>
                </a:ext>
              </a:extLst>
            </p:cNvPr>
            <p:cNvSpPr/>
            <p:nvPr/>
          </p:nvSpPr>
          <p:spPr>
            <a:xfrm>
              <a:off x="5346681" y="3151338"/>
              <a:ext cx="11012" cy="39052"/>
            </a:xfrm>
            <a:custGeom>
              <a:avLst/>
              <a:gdLst/>
              <a:ahLst/>
              <a:cxnLst/>
              <a:rect l="l" t="t" r="r" b="b"/>
              <a:pathLst>
                <a:path w="346" h="1227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1072"/>
                  </a:lnTo>
                  <a:cubicBezTo>
                    <a:pt x="0" y="1155"/>
                    <a:pt x="72" y="1226"/>
                    <a:pt x="167" y="1226"/>
                  </a:cubicBezTo>
                  <a:cubicBezTo>
                    <a:pt x="250" y="1226"/>
                    <a:pt x="322" y="1155"/>
                    <a:pt x="322" y="1072"/>
                  </a:cubicBezTo>
                  <a:lnTo>
                    <a:pt x="322" y="155"/>
                  </a:lnTo>
                  <a:cubicBezTo>
                    <a:pt x="346" y="71"/>
                    <a:pt x="274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106;p79">
              <a:extLst>
                <a:ext uri="{FF2B5EF4-FFF2-40B4-BE49-F238E27FC236}">
                  <a16:creationId xmlns:a16="http://schemas.microsoft.com/office/drawing/2014/main" id="{FAC056B5-7269-5816-30BE-CC7FBB42E241}"/>
                </a:ext>
              </a:extLst>
            </p:cNvPr>
            <p:cNvSpPr/>
            <p:nvPr/>
          </p:nvSpPr>
          <p:spPr>
            <a:xfrm>
              <a:off x="5318259" y="2988763"/>
              <a:ext cx="149717" cy="202773"/>
            </a:xfrm>
            <a:custGeom>
              <a:avLst/>
              <a:gdLst/>
              <a:ahLst/>
              <a:cxnLst/>
              <a:rect l="l" t="t" r="r" b="b"/>
              <a:pathLst>
                <a:path w="4704" h="6371" extrusionOk="0">
                  <a:moveTo>
                    <a:pt x="3620" y="322"/>
                  </a:moveTo>
                  <a:lnTo>
                    <a:pt x="3620" y="1179"/>
                  </a:lnTo>
                  <a:cubicBezTo>
                    <a:pt x="3620" y="1322"/>
                    <a:pt x="3584" y="1453"/>
                    <a:pt x="3513" y="1596"/>
                  </a:cubicBezTo>
                  <a:lnTo>
                    <a:pt x="3441" y="1727"/>
                  </a:lnTo>
                  <a:cubicBezTo>
                    <a:pt x="3418" y="1750"/>
                    <a:pt x="3418" y="1774"/>
                    <a:pt x="3418" y="1798"/>
                  </a:cubicBezTo>
                  <a:lnTo>
                    <a:pt x="3418" y="2167"/>
                  </a:lnTo>
                  <a:cubicBezTo>
                    <a:pt x="3453" y="2465"/>
                    <a:pt x="3334" y="2751"/>
                    <a:pt x="3108" y="2965"/>
                  </a:cubicBezTo>
                  <a:cubicBezTo>
                    <a:pt x="2892" y="3158"/>
                    <a:pt x="2633" y="3275"/>
                    <a:pt x="2351" y="3275"/>
                  </a:cubicBezTo>
                  <a:cubicBezTo>
                    <a:pt x="2338" y="3275"/>
                    <a:pt x="2324" y="3275"/>
                    <a:pt x="2310" y="3274"/>
                  </a:cubicBezTo>
                  <a:cubicBezTo>
                    <a:pt x="1715" y="3263"/>
                    <a:pt x="1239" y="2739"/>
                    <a:pt x="1239" y="2108"/>
                  </a:cubicBezTo>
                  <a:lnTo>
                    <a:pt x="1239" y="1798"/>
                  </a:lnTo>
                  <a:cubicBezTo>
                    <a:pt x="1239" y="1774"/>
                    <a:pt x="1239" y="1739"/>
                    <a:pt x="1215" y="1727"/>
                  </a:cubicBezTo>
                  <a:lnTo>
                    <a:pt x="1143" y="1596"/>
                  </a:lnTo>
                  <a:cubicBezTo>
                    <a:pt x="1084" y="1453"/>
                    <a:pt x="1036" y="1322"/>
                    <a:pt x="1036" y="1179"/>
                  </a:cubicBezTo>
                  <a:cubicBezTo>
                    <a:pt x="1036" y="715"/>
                    <a:pt x="1429" y="322"/>
                    <a:pt x="1894" y="322"/>
                  </a:cubicBezTo>
                  <a:close/>
                  <a:moveTo>
                    <a:pt x="2906" y="3513"/>
                  </a:moveTo>
                  <a:lnTo>
                    <a:pt x="2906" y="3751"/>
                  </a:lnTo>
                  <a:cubicBezTo>
                    <a:pt x="2906" y="3798"/>
                    <a:pt x="2918" y="3858"/>
                    <a:pt x="2918" y="3894"/>
                  </a:cubicBezTo>
                  <a:lnTo>
                    <a:pt x="2334" y="4334"/>
                  </a:lnTo>
                  <a:lnTo>
                    <a:pt x="1763" y="3894"/>
                  </a:lnTo>
                  <a:cubicBezTo>
                    <a:pt x="1775" y="3858"/>
                    <a:pt x="1775" y="3798"/>
                    <a:pt x="1775" y="3751"/>
                  </a:cubicBezTo>
                  <a:lnTo>
                    <a:pt x="1775" y="3513"/>
                  </a:lnTo>
                  <a:cubicBezTo>
                    <a:pt x="1929" y="3584"/>
                    <a:pt x="2096" y="3632"/>
                    <a:pt x="2286" y="3632"/>
                  </a:cubicBezTo>
                  <a:lnTo>
                    <a:pt x="2334" y="3632"/>
                  </a:lnTo>
                  <a:cubicBezTo>
                    <a:pt x="2525" y="3632"/>
                    <a:pt x="2727" y="3584"/>
                    <a:pt x="2906" y="3513"/>
                  </a:cubicBezTo>
                  <a:close/>
                  <a:moveTo>
                    <a:pt x="1905" y="0"/>
                  </a:moveTo>
                  <a:cubicBezTo>
                    <a:pt x="1251" y="0"/>
                    <a:pt x="715" y="536"/>
                    <a:pt x="715" y="1191"/>
                  </a:cubicBezTo>
                  <a:cubicBezTo>
                    <a:pt x="715" y="1381"/>
                    <a:pt x="762" y="1572"/>
                    <a:pt x="846" y="1750"/>
                  </a:cubicBezTo>
                  <a:lnTo>
                    <a:pt x="893" y="1858"/>
                  </a:lnTo>
                  <a:lnTo>
                    <a:pt x="893" y="2120"/>
                  </a:lnTo>
                  <a:cubicBezTo>
                    <a:pt x="893" y="2596"/>
                    <a:pt x="1108" y="3013"/>
                    <a:pt x="1441" y="3298"/>
                  </a:cubicBezTo>
                  <a:lnTo>
                    <a:pt x="1441" y="3763"/>
                  </a:lnTo>
                  <a:cubicBezTo>
                    <a:pt x="1441" y="3834"/>
                    <a:pt x="1405" y="3906"/>
                    <a:pt x="1322" y="3941"/>
                  </a:cubicBezTo>
                  <a:lnTo>
                    <a:pt x="465" y="4263"/>
                  </a:lnTo>
                  <a:cubicBezTo>
                    <a:pt x="179" y="4370"/>
                    <a:pt x="0" y="4644"/>
                    <a:pt x="0" y="4941"/>
                  </a:cubicBezTo>
                  <a:lnTo>
                    <a:pt x="0" y="6203"/>
                  </a:lnTo>
                  <a:cubicBezTo>
                    <a:pt x="0" y="6299"/>
                    <a:pt x="72" y="6370"/>
                    <a:pt x="167" y="6370"/>
                  </a:cubicBezTo>
                  <a:cubicBezTo>
                    <a:pt x="251" y="6370"/>
                    <a:pt x="334" y="6299"/>
                    <a:pt x="334" y="6203"/>
                  </a:cubicBezTo>
                  <a:lnTo>
                    <a:pt x="334" y="4941"/>
                  </a:lnTo>
                  <a:cubicBezTo>
                    <a:pt x="334" y="4775"/>
                    <a:pt x="429" y="4644"/>
                    <a:pt x="572" y="4584"/>
                  </a:cubicBezTo>
                  <a:lnTo>
                    <a:pt x="1429" y="4251"/>
                  </a:lnTo>
                  <a:cubicBezTo>
                    <a:pt x="1477" y="4239"/>
                    <a:pt x="1513" y="4215"/>
                    <a:pt x="1560" y="4179"/>
                  </a:cubicBezTo>
                  <a:lnTo>
                    <a:pt x="2179" y="4644"/>
                  </a:lnTo>
                  <a:lnTo>
                    <a:pt x="2179" y="6203"/>
                  </a:lnTo>
                  <a:cubicBezTo>
                    <a:pt x="2179" y="6299"/>
                    <a:pt x="2251" y="6370"/>
                    <a:pt x="2334" y="6370"/>
                  </a:cubicBezTo>
                  <a:cubicBezTo>
                    <a:pt x="2429" y="6370"/>
                    <a:pt x="2501" y="6299"/>
                    <a:pt x="2501" y="6203"/>
                  </a:cubicBezTo>
                  <a:lnTo>
                    <a:pt x="2501" y="4644"/>
                  </a:lnTo>
                  <a:lnTo>
                    <a:pt x="3108" y="4179"/>
                  </a:lnTo>
                  <a:cubicBezTo>
                    <a:pt x="3156" y="4215"/>
                    <a:pt x="3203" y="4239"/>
                    <a:pt x="3239" y="4251"/>
                  </a:cubicBezTo>
                  <a:lnTo>
                    <a:pt x="4108" y="4584"/>
                  </a:lnTo>
                  <a:cubicBezTo>
                    <a:pt x="4251" y="4644"/>
                    <a:pt x="4346" y="4775"/>
                    <a:pt x="4346" y="4941"/>
                  </a:cubicBezTo>
                  <a:cubicBezTo>
                    <a:pt x="4346" y="5025"/>
                    <a:pt x="4418" y="5108"/>
                    <a:pt x="4513" y="5108"/>
                  </a:cubicBezTo>
                  <a:cubicBezTo>
                    <a:pt x="4596" y="5108"/>
                    <a:pt x="4668" y="5025"/>
                    <a:pt x="4668" y="4941"/>
                  </a:cubicBezTo>
                  <a:cubicBezTo>
                    <a:pt x="4703" y="4632"/>
                    <a:pt x="4525" y="4358"/>
                    <a:pt x="4239" y="4251"/>
                  </a:cubicBezTo>
                  <a:lnTo>
                    <a:pt x="3382" y="3929"/>
                  </a:lnTo>
                  <a:cubicBezTo>
                    <a:pt x="3310" y="3894"/>
                    <a:pt x="3263" y="3822"/>
                    <a:pt x="3263" y="3751"/>
                  </a:cubicBezTo>
                  <a:lnTo>
                    <a:pt x="3263" y="3322"/>
                  </a:lnTo>
                  <a:cubicBezTo>
                    <a:pt x="3310" y="3286"/>
                    <a:pt x="3334" y="3263"/>
                    <a:pt x="3370" y="3227"/>
                  </a:cubicBezTo>
                  <a:cubicBezTo>
                    <a:pt x="3644" y="2941"/>
                    <a:pt x="3810" y="2584"/>
                    <a:pt x="3810" y="2179"/>
                  </a:cubicBezTo>
                  <a:lnTo>
                    <a:pt x="3810" y="1858"/>
                  </a:lnTo>
                  <a:lnTo>
                    <a:pt x="3858" y="1750"/>
                  </a:lnTo>
                  <a:cubicBezTo>
                    <a:pt x="3941" y="1572"/>
                    <a:pt x="3989" y="1381"/>
                    <a:pt x="3989" y="1191"/>
                  </a:cubicBezTo>
                  <a:lnTo>
                    <a:pt x="3989" y="155"/>
                  </a:lnTo>
                  <a:cubicBezTo>
                    <a:pt x="3989" y="72"/>
                    <a:pt x="3918" y="0"/>
                    <a:pt x="3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107;p79">
              <a:extLst>
                <a:ext uri="{FF2B5EF4-FFF2-40B4-BE49-F238E27FC236}">
                  <a16:creationId xmlns:a16="http://schemas.microsoft.com/office/drawing/2014/main" id="{324B862E-865B-A540-5BF9-36CE88D0E476}"/>
                </a:ext>
              </a:extLst>
            </p:cNvPr>
            <p:cNvSpPr/>
            <p:nvPr/>
          </p:nvSpPr>
          <p:spPr>
            <a:xfrm>
              <a:off x="5548658" y="2982111"/>
              <a:ext cx="140614" cy="208279"/>
            </a:xfrm>
            <a:custGeom>
              <a:avLst/>
              <a:gdLst/>
              <a:ahLst/>
              <a:cxnLst/>
              <a:rect l="l" t="t" r="r" b="b"/>
              <a:pathLst>
                <a:path w="4418" h="6544" extrusionOk="0">
                  <a:moveTo>
                    <a:pt x="2246" y="370"/>
                  </a:moveTo>
                  <a:cubicBezTo>
                    <a:pt x="2295" y="370"/>
                    <a:pt x="2346" y="376"/>
                    <a:pt x="2394" y="388"/>
                  </a:cubicBezTo>
                  <a:cubicBezTo>
                    <a:pt x="3132" y="459"/>
                    <a:pt x="3715" y="1102"/>
                    <a:pt x="3727" y="1876"/>
                  </a:cubicBezTo>
                  <a:cubicBezTo>
                    <a:pt x="3727" y="2602"/>
                    <a:pt x="3906" y="3269"/>
                    <a:pt x="4061" y="3626"/>
                  </a:cubicBezTo>
                  <a:lnTo>
                    <a:pt x="4061" y="3638"/>
                  </a:lnTo>
                  <a:cubicBezTo>
                    <a:pt x="3882" y="3722"/>
                    <a:pt x="3537" y="3912"/>
                    <a:pt x="2953" y="4031"/>
                  </a:cubicBezTo>
                  <a:lnTo>
                    <a:pt x="2953" y="3972"/>
                  </a:lnTo>
                  <a:lnTo>
                    <a:pt x="2953" y="3626"/>
                  </a:lnTo>
                  <a:cubicBezTo>
                    <a:pt x="3179" y="3495"/>
                    <a:pt x="3370" y="3317"/>
                    <a:pt x="3489" y="3091"/>
                  </a:cubicBezTo>
                  <a:cubicBezTo>
                    <a:pt x="3727" y="2674"/>
                    <a:pt x="3644" y="2126"/>
                    <a:pt x="3287" y="1793"/>
                  </a:cubicBezTo>
                  <a:cubicBezTo>
                    <a:pt x="3025" y="1578"/>
                    <a:pt x="2584" y="1293"/>
                    <a:pt x="1870" y="1293"/>
                  </a:cubicBezTo>
                  <a:cubicBezTo>
                    <a:pt x="1822" y="1293"/>
                    <a:pt x="1786" y="1305"/>
                    <a:pt x="1751" y="1340"/>
                  </a:cubicBezTo>
                  <a:lnTo>
                    <a:pt x="1382" y="1709"/>
                  </a:lnTo>
                  <a:cubicBezTo>
                    <a:pt x="1322" y="1769"/>
                    <a:pt x="1322" y="1888"/>
                    <a:pt x="1382" y="1948"/>
                  </a:cubicBezTo>
                  <a:cubicBezTo>
                    <a:pt x="1411" y="1977"/>
                    <a:pt x="1456" y="1992"/>
                    <a:pt x="1501" y="1992"/>
                  </a:cubicBezTo>
                  <a:cubicBezTo>
                    <a:pt x="1545" y="1992"/>
                    <a:pt x="1590" y="1977"/>
                    <a:pt x="1620" y="1948"/>
                  </a:cubicBezTo>
                  <a:lnTo>
                    <a:pt x="1929" y="1638"/>
                  </a:lnTo>
                  <a:cubicBezTo>
                    <a:pt x="2394" y="1650"/>
                    <a:pt x="2763" y="1781"/>
                    <a:pt x="3048" y="2055"/>
                  </a:cubicBezTo>
                  <a:cubicBezTo>
                    <a:pt x="3287" y="2269"/>
                    <a:pt x="3346" y="2650"/>
                    <a:pt x="3179" y="2924"/>
                  </a:cubicBezTo>
                  <a:cubicBezTo>
                    <a:pt x="2989" y="3269"/>
                    <a:pt x="2608" y="3495"/>
                    <a:pt x="2215" y="3495"/>
                  </a:cubicBezTo>
                  <a:cubicBezTo>
                    <a:pt x="1596" y="3495"/>
                    <a:pt x="1108" y="3007"/>
                    <a:pt x="1108" y="2388"/>
                  </a:cubicBezTo>
                  <a:cubicBezTo>
                    <a:pt x="1108" y="2305"/>
                    <a:pt x="1036" y="2233"/>
                    <a:pt x="941" y="2233"/>
                  </a:cubicBezTo>
                  <a:cubicBezTo>
                    <a:pt x="858" y="2233"/>
                    <a:pt x="786" y="2305"/>
                    <a:pt x="786" y="2388"/>
                  </a:cubicBezTo>
                  <a:cubicBezTo>
                    <a:pt x="786" y="2924"/>
                    <a:pt x="1084" y="3400"/>
                    <a:pt x="1513" y="3662"/>
                  </a:cubicBezTo>
                  <a:lnTo>
                    <a:pt x="1513" y="3995"/>
                  </a:lnTo>
                  <a:lnTo>
                    <a:pt x="1513" y="4055"/>
                  </a:lnTo>
                  <a:cubicBezTo>
                    <a:pt x="929" y="3936"/>
                    <a:pt x="608" y="3745"/>
                    <a:pt x="441" y="3638"/>
                  </a:cubicBezTo>
                  <a:cubicBezTo>
                    <a:pt x="441" y="3638"/>
                    <a:pt x="429" y="3638"/>
                    <a:pt x="441" y="3626"/>
                  </a:cubicBezTo>
                  <a:cubicBezTo>
                    <a:pt x="596" y="3269"/>
                    <a:pt x="774" y="2602"/>
                    <a:pt x="774" y="1876"/>
                  </a:cubicBezTo>
                  <a:cubicBezTo>
                    <a:pt x="774" y="1114"/>
                    <a:pt x="1370" y="459"/>
                    <a:pt x="2108" y="388"/>
                  </a:cubicBezTo>
                  <a:cubicBezTo>
                    <a:pt x="2150" y="376"/>
                    <a:pt x="2197" y="370"/>
                    <a:pt x="2246" y="370"/>
                  </a:cubicBezTo>
                  <a:close/>
                  <a:moveTo>
                    <a:pt x="2584" y="3769"/>
                  </a:moveTo>
                  <a:lnTo>
                    <a:pt x="2584" y="3972"/>
                  </a:lnTo>
                  <a:cubicBezTo>
                    <a:pt x="2584" y="4174"/>
                    <a:pt x="2703" y="4365"/>
                    <a:pt x="2882" y="4448"/>
                  </a:cubicBezTo>
                  <a:lnTo>
                    <a:pt x="2989" y="4507"/>
                  </a:lnTo>
                  <a:cubicBezTo>
                    <a:pt x="2858" y="4769"/>
                    <a:pt x="2560" y="4936"/>
                    <a:pt x="2227" y="4936"/>
                  </a:cubicBezTo>
                  <a:cubicBezTo>
                    <a:pt x="1917" y="4936"/>
                    <a:pt x="1620" y="4769"/>
                    <a:pt x="1441" y="4507"/>
                  </a:cubicBezTo>
                  <a:lnTo>
                    <a:pt x="1548" y="4448"/>
                  </a:lnTo>
                  <a:cubicBezTo>
                    <a:pt x="1727" y="4365"/>
                    <a:pt x="1846" y="4162"/>
                    <a:pt x="1846" y="3972"/>
                  </a:cubicBezTo>
                  <a:lnTo>
                    <a:pt x="1846" y="3769"/>
                  </a:lnTo>
                  <a:cubicBezTo>
                    <a:pt x="1965" y="3793"/>
                    <a:pt x="2096" y="3805"/>
                    <a:pt x="2215" y="3805"/>
                  </a:cubicBezTo>
                  <a:cubicBezTo>
                    <a:pt x="2346" y="3805"/>
                    <a:pt x="2465" y="3793"/>
                    <a:pt x="2584" y="3769"/>
                  </a:cubicBezTo>
                  <a:close/>
                  <a:moveTo>
                    <a:pt x="2209" y="1"/>
                  </a:moveTo>
                  <a:cubicBezTo>
                    <a:pt x="2153" y="1"/>
                    <a:pt x="2096" y="7"/>
                    <a:pt x="2036" y="19"/>
                  </a:cubicBezTo>
                  <a:cubicBezTo>
                    <a:pt x="1108" y="102"/>
                    <a:pt x="393" y="912"/>
                    <a:pt x="381" y="1840"/>
                  </a:cubicBezTo>
                  <a:cubicBezTo>
                    <a:pt x="381" y="2519"/>
                    <a:pt x="215" y="3138"/>
                    <a:pt x="84" y="3472"/>
                  </a:cubicBezTo>
                  <a:cubicBezTo>
                    <a:pt x="24" y="3614"/>
                    <a:pt x="72" y="3793"/>
                    <a:pt x="203" y="3876"/>
                  </a:cubicBezTo>
                  <a:cubicBezTo>
                    <a:pt x="358" y="3984"/>
                    <a:pt x="632" y="4150"/>
                    <a:pt x="1084" y="4281"/>
                  </a:cubicBezTo>
                  <a:lnTo>
                    <a:pt x="393" y="4626"/>
                  </a:lnTo>
                  <a:cubicBezTo>
                    <a:pt x="215" y="4722"/>
                    <a:pt x="84" y="4877"/>
                    <a:pt x="24" y="5055"/>
                  </a:cubicBezTo>
                  <a:cubicBezTo>
                    <a:pt x="0" y="5150"/>
                    <a:pt x="60" y="5234"/>
                    <a:pt x="143" y="5269"/>
                  </a:cubicBezTo>
                  <a:lnTo>
                    <a:pt x="191" y="5269"/>
                  </a:lnTo>
                  <a:cubicBezTo>
                    <a:pt x="262" y="5269"/>
                    <a:pt x="334" y="5222"/>
                    <a:pt x="358" y="5150"/>
                  </a:cubicBezTo>
                  <a:cubicBezTo>
                    <a:pt x="381" y="5043"/>
                    <a:pt x="453" y="4972"/>
                    <a:pt x="548" y="4924"/>
                  </a:cubicBezTo>
                  <a:lnTo>
                    <a:pt x="1084" y="4662"/>
                  </a:lnTo>
                  <a:cubicBezTo>
                    <a:pt x="1310" y="5043"/>
                    <a:pt x="1727" y="5281"/>
                    <a:pt x="2167" y="5281"/>
                  </a:cubicBezTo>
                  <a:cubicBezTo>
                    <a:pt x="2620" y="5281"/>
                    <a:pt x="3037" y="5043"/>
                    <a:pt x="3251" y="4662"/>
                  </a:cubicBezTo>
                  <a:lnTo>
                    <a:pt x="3787" y="4924"/>
                  </a:lnTo>
                  <a:cubicBezTo>
                    <a:pt x="3930" y="4984"/>
                    <a:pt x="4001" y="5115"/>
                    <a:pt x="4001" y="5269"/>
                  </a:cubicBezTo>
                  <a:lnTo>
                    <a:pt x="4001" y="6377"/>
                  </a:lnTo>
                  <a:cubicBezTo>
                    <a:pt x="4001" y="6472"/>
                    <a:pt x="4072" y="6543"/>
                    <a:pt x="4168" y="6543"/>
                  </a:cubicBezTo>
                  <a:cubicBezTo>
                    <a:pt x="4251" y="6543"/>
                    <a:pt x="4322" y="6472"/>
                    <a:pt x="4322" y="6377"/>
                  </a:cubicBezTo>
                  <a:lnTo>
                    <a:pt x="4322" y="5269"/>
                  </a:lnTo>
                  <a:cubicBezTo>
                    <a:pt x="4418" y="4996"/>
                    <a:pt x="4263" y="4746"/>
                    <a:pt x="4013" y="4626"/>
                  </a:cubicBezTo>
                  <a:lnTo>
                    <a:pt x="3334" y="4281"/>
                  </a:lnTo>
                  <a:cubicBezTo>
                    <a:pt x="3787" y="4150"/>
                    <a:pt x="4072" y="3984"/>
                    <a:pt x="4203" y="3876"/>
                  </a:cubicBezTo>
                  <a:cubicBezTo>
                    <a:pt x="4346" y="3793"/>
                    <a:pt x="4406" y="3614"/>
                    <a:pt x="4322" y="3472"/>
                  </a:cubicBezTo>
                  <a:cubicBezTo>
                    <a:pt x="4191" y="3138"/>
                    <a:pt x="4025" y="2519"/>
                    <a:pt x="4025" y="1840"/>
                  </a:cubicBezTo>
                  <a:cubicBezTo>
                    <a:pt x="4025" y="912"/>
                    <a:pt x="3299" y="102"/>
                    <a:pt x="2382" y="19"/>
                  </a:cubicBezTo>
                  <a:cubicBezTo>
                    <a:pt x="2322" y="7"/>
                    <a:pt x="2266" y="1"/>
                    <a:pt x="2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108;p79">
              <a:extLst>
                <a:ext uri="{FF2B5EF4-FFF2-40B4-BE49-F238E27FC236}">
                  <a16:creationId xmlns:a16="http://schemas.microsoft.com/office/drawing/2014/main" id="{0F7F292F-5BB1-8AFF-DB81-BA5D0691E741}"/>
                </a:ext>
              </a:extLst>
            </p:cNvPr>
            <p:cNvSpPr/>
            <p:nvPr/>
          </p:nvSpPr>
          <p:spPr>
            <a:xfrm>
              <a:off x="5655153" y="3157004"/>
              <a:ext cx="10630" cy="33387"/>
            </a:xfrm>
            <a:custGeom>
              <a:avLst/>
              <a:gdLst/>
              <a:ahLst/>
              <a:cxnLst/>
              <a:rect l="l" t="t" r="r" b="b"/>
              <a:pathLst>
                <a:path w="334" h="1049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894"/>
                  </a:lnTo>
                  <a:cubicBezTo>
                    <a:pt x="0" y="977"/>
                    <a:pt x="72" y="1048"/>
                    <a:pt x="167" y="1048"/>
                  </a:cubicBezTo>
                  <a:cubicBezTo>
                    <a:pt x="250" y="1048"/>
                    <a:pt x="322" y="977"/>
                    <a:pt x="322" y="894"/>
                  </a:cubicBezTo>
                  <a:lnTo>
                    <a:pt x="322" y="155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109;p79">
              <a:extLst>
                <a:ext uri="{FF2B5EF4-FFF2-40B4-BE49-F238E27FC236}">
                  <a16:creationId xmlns:a16="http://schemas.microsoft.com/office/drawing/2014/main" id="{8380C2C8-62BA-A781-D2EA-9CE273D10BBD}"/>
                </a:ext>
              </a:extLst>
            </p:cNvPr>
            <p:cNvSpPr/>
            <p:nvPr/>
          </p:nvSpPr>
          <p:spPr>
            <a:xfrm>
              <a:off x="5497893" y="3174445"/>
              <a:ext cx="11012" cy="10248"/>
            </a:xfrm>
            <a:custGeom>
              <a:avLst/>
              <a:gdLst/>
              <a:ahLst/>
              <a:cxnLst/>
              <a:rect l="l" t="t" r="r" b="b"/>
              <a:pathLst>
                <a:path w="346" h="322" extrusionOk="0">
                  <a:moveTo>
                    <a:pt x="179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71" y="322"/>
                    <a:pt x="179" y="322"/>
                  </a:cubicBezTo>
                  <a:cubicBezTo>
                    <a:pt x="262" y="322"/>
                    <a:pt x="333" y="250"/>
                    <a:pt x="333" y="167"/>
                  </a:cubicBezTo>
                  <a:cubicBezTo>
                    <a:pt x="345" y="72"/>
                    <a:pt x="262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110;p79">
              <a:extLst>
                <a:ext uri="{FF2B5EF4-FFF2-40B4-BE49-F238E27FC236}">
                  <a16:creationId xmlns:a16="http://schemas.microsoft.com/office/drawing/2014/main" id="{F18BCAEB-A5E3-2164-F3CB-41C5361BF9D4}"/>
                </a:ext>
              </a:extLst>
            </p:cNvPr>
            <p:cNvSpPr/>
            <p:nvPr/>
          </p:nvSpPr>
          <p:spPr>
            <a:xfrm>
              <a:off x="5410718" y="3156972"/>
              <a:ext cx="74699" cy="45927"/>
            </a:xfrm>
            <a:custGeom>
              <a:avLst/>
              <a:gdLst/>
              <a:ahLst/>
              <a:cxnLst/>
              <a:rect l="l" t="t" r="r" b="b"/>
              <a:pathLst>
                <a:path w="2347" h="1443" extrusionOk="0">
                  <a:moveTo>
                    <a:pt x="905" y="0"/>
                  </a:moveTo>
                  <a:cubicBezTo>
                    <a:pt x="870" y="0"/>
                    <a:pt x="833" y="13"/>
                    <a:pt x="798" y="37"/>
                  </a:cubicBezTo>
                  <a:lnTo>
                    <a:pt x="72" y="585"/>
                  </a:lnTo>
                  <a:cubicBezTo>
                    <a:pt x="24" y="621"/>
                    <a:pt x="1" y="680"/>
                    <a:pt x="1" y="728"/>
                  </a:cubicBezTo>
                  <a:cubicBezTo>
                    <a:pt x="1" y="764"/>
                    <a:pt x="24" y="823"/>
                    <a:pt x="72" y="859"/>
                  </a:cubicBezTo>
                  <a:lnTo>
                    <a:pt x="798" y="1407"/>
                  </a:lnTo>
                  <a:cubicBezTo>
                    <a:pt x="834" y="1442"/>
                    <a:pt x="858" y="1442"/>
                    <a:pt x="905" y="1442"/>
                  </a:cubicBezTo>
                  <a:cubicBezTo>
                    <a:pt x="953" y="1442"/>
                    <a:pt x="1013" y="1407"/>
                    <a:pt x="1036" y="1359"/>
                  </a:cubicBezTo>
                  <a:cubicBezTo>
                    <a:pt x="1096" y="1287"/>
                    <a:pt x="1084" y="1180"/>
                    <a:pt x="1013" y="1121"/>
                  </a:cubicBezTo>
                  <a:lnTo>
                    <a:pt x="679" y="883"/>
                  </a:lnTo>
                  <a:lnTo>
                    <a:pt x="2191" y="883"/>
                  </a:lnTo>
                  <a:cubicBezTo>
                    <a:pt x="2275" y="883"/>
                    <a:pt x="2346" y="811"/>
                    <a:pt x="2346" y="728"/>
                  </a:cubicBezTo>
                  <a:cubicBezTo>
                    <a:pt x="2346" y="621"/>
                    <a:pt x="2275" y="549"/>
                    <a:pt x="2191" y="549"/>
                  </a:cubicBezTo>
                  <a:lnTo>
                    <a:pt x="679" y="549"/>
                  </a:lnTo>
                  <a:lnTo>
                    <a:pt x="1013" y="311"/>
                  </a:lnTo>
                  <a:cubicBezTo>
                    <a:pt x="1084" y="252"/>
                    <a:pt x="1096" y="145"/>
                    <a:pt x="1036" y="73"/>
                  </a:cubicBezTo>
                  <a:cubicBezTo>
                    <a:pt x="1002" y="24"/>
                    <a:pt x="955" y="0"/>
                    <a:pt x="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111;p79">
              <a:extLst>
                <a:ext uri="{FF2B5EF4-FFF2-40B4-BE49-F238E27FC236}">
                  <a16:creationId xmlns:a16="http://schemas.microsoft.com/office/drawing/2014/main" id="{9567F39D-353B-34C3-AF36-9178DB81DDE8}"/>
                </a:ext>
              </a:extLst>
            </p:cNvPr>
            <p:cNvSpPr/>
            <p:nvPr/>
          </p:nvSpPr>
          <p:spPr>
            <a:xfrm>
              <a:off x="5521382" y="3156590"/>
              <a:ext cx="75049" cy="45163"/>
            </a:xfrm>
            <a:custGeom>
              <a:avLst/>
              <a:gdLst/>
              <a:ahLst/>
              <a:cxnLst/>
              <a:rect l="l" t="t" r="r" b="b"/>
              <a:pathLst>
                <a:path w="2358" h="1419" extrusionOk="0">
                  <a:moveTo>
                    <a:pt x="1446" y="0"/>
                  </a:moveTo>
                  <a:cubicBezTo>
                    <a:pt x="1396" y="0"/>
                    <a:pt x="1345" y="25"/>
                    <a:pt x="1310" y="73"/>
                  </a:cubicBezTo>
                  <a:cubicBezTo>
                    <a:pt x="1250" y="145"/>
                    <a:pt x="1274" y="252"/>
                    <a:pt x="1346" y="311"/>
                  </a:cubicBezTo>
                  <a:lnTo>
                    <a:pt x="1667" y="549"/>
                  </a:lnTo>
                  <a:lnTo>
                    <a:pt x="167" y="549"/>
                  </a:lnTo>
                  <a:cubicBezTo>
                    <a:pt x="84" y="549"/>
                    <a:pt x="0" y="621"/>
                    <a:pt x="0" y="704"/>
                  </a:cubicBezTo>
                  <a:cubicBezTo>
                    <a:pt x="0" y="799"/>
                    <a:pt x="84" y="871"/>
                    <a:pt x="167" y="871"/>
                  </a:cubicBezTo>
                  <a:lnTo>
                    <a:pt x="1667" y="871"/>
                  </a:lnTo>
                  <a:lnTo>
                    <a:pt x="1346" y="1109"/>
                  </a:lnTo>
                  <a:cubicBezTo>
                    <a:pt x="1274" y="1169"/>
                    <a:pt x="1250" y="1276"/>
                    <a:pt x="1310" y="1347"/>
                  </a:cubicBezTo>
                  <a:cubicBezTo>
                    <a:pt x="1346" y="1395"/>
                    <a:pt x="1405" y="1419"/>
                    <a:pt x="1453" y="1419"/>
                  </a:cubicBezTo>
                  <a:cubicBezTo>
                    <a:pt x="1477" y="1419"/>
                    <a:pt x="1524" y="1407"/>
                    <a:pt x="1548" y="1395"/>
                  </a:cubicBezTo>
                  <a:lnTo>
                    <a:pt x="2286" y="847"/>
                  </a:lnTo>
                  <a:cubicBezTo>
                    <a:pt x="2322" y="811"/>
                    <a:pt x="2358" y="752"/>
                    <a:pt x="2358" y="704"/>
                  </a:cubicBezTo>
                  <a:cubicBezTo>
                    <a:pt x="2358" y="668"/>
                    <a:pt x="2322" y="633"/>
                    <a:pt x="2286" y="585"/>
                  </a:cubicBezTo>
                  <a:lnTo>
                    <a:pt x="1548" y="37"/>
                  </a:lnTo>
                  <a:cubicBezTo>
                    <a:pt x="1518" y="13"/>
                    <a:pt x="1482" y="0"/>
                    <a:pt x="14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1919;p77">
            <a:extLst>
              <a:ext uri="{FF2B5EF4-FFF2-40B4-BE49-F238E27FC236}">
                <a16:creationId xmlns:a16="http://schemas.microsoft.com/office/drawing/2014/main" id="{746FB922-DC25-DEA7-5622-8B0AC25BDD13}"/>
              </a:ext>
            </a:extLst>
          </p:cNvPr>
          <p:cNvGrpSpPr/>
          <p:nvPr/>
        </p:nvGrpSpPr>
        <p:grpSpPr>
          <a:xfrm>
            <a:off x="3864569" y="3155138"/>
            <a:ext cx="283469" cy="271000"/>
            <a:chOff x="7441465" y="2302860"/>
            <a:chExt cx="342192" cy="327140"/>
          </a:xfrm>
          <a:solidFill>
            <a:schemeClr val="bg1"/>
          </a:solidFill>
        </p:grpSpPr>
        <p:sp>
          <p:nvSpPr>
            <p:cNvPr id="17" name="Google Shape;11920;p77">
              <a:extLst>
                <a:ext uri="{FF2B5EF4-FFF2-40B4-BE49-F238E27FC236}">
                  <a16:creationId xmlns:a16="http://schemas.microsoft.com/office/drawing/2014/main" id="{6DBE0CC9-049D-8F72-5260-C5577D903E82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21;p77">
              <a:extLst>
                <a:ext uri="{FF2B5EF4-FFF2-40B4-BE49-F238E27FC236}">
                  <a16:creationId xmlns:a16="http://schemas.microsoft.com/office/drawing/2014/main" id="{9631B517-B6C2-5C74-67AB-F2DED9510E23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706EF9-6883-1965-FC01-67BA0EBA4E7D}"/>
              </a:ext>
            </a:extLst>
          </p:cNvPr>
          <p:cNvCxnSpPr/>
          <p:nvPr/>
        </p:nvCxnSpPr>
        <p:spPr>
          <a:xfrm>
            <a:off x="192442" y="944944"/>
            <a:ext cx="884192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oogle Shape;14633;p81">
            <a:extLst>
              <a:ext uri="{FF2B5EF4-FFF2-40B4-BE49-F238E27FC236}">
                <a16:creationId xmlns:a16="http://schemas.microsoft.com/office/drawing/2014/main" id="{72AA52C6-64B5-93B3-D586-0A17969AAFA8}"/>
              </a:ext>
            </a:extLst>
          </p:cNvPr>
          <p:cNvGrpSpPr/>
          <p:nvPr/>
        </p:nvGrpSpPr>
        <p:grpSpPr>
          <a:xfrm>
            <a:off x="3842526" y="4016328"/>
            <a:ext cx="341204" cy="359301"/>
            <a:chOff x="862283" y="4274771"/>
            <a:chExt cx="341204" cy="359301"/>
          </a:xfrm>
          <a:solidFill>
            <a:schemeClr val="bg1"/>
          </a:solidFill>
        </p:grpSpPr>
        <p:sp>
          <p:nvSpPr>
            <p:cNvPr id="25" name="Google Shape;14634;p81">
              <a:extLst>
                <a:ext uri="{FF2B5EF4-FFF2-40B4-BE49-F238E27FC236}">
                  <a16:creationId xmlns:a16="http://schemas.microsoft.com/office/drawing/2014/main" id="{F286B9D3-7388-222B-B4C9-03E40F4DE482}"/>
                </a:ext>
              </a:extLst>
            </p:cNvPr>
            <p:cNvSpPr/>
            <p:nvPr/>
          </p:nvSpPr>
          <p:spPr>
            <a:xfrm>
              <a:off x="1100089" y="4490790"/>
              <a:ext cx="24267" cy="17366"/>
            </a:xfrm>
            <a:custGeom>
              <a:avLst/>
              <a:gdLst/>
              <a:ahLst/>
              <a:cxnLst/>
              <a:rect l="l" t="t" r="r" b="b"/>
              <a:pathLst>
                <a:path w="763" h="546" extrusionOk="0">
                  <a:moveTo>
                    <a:pt x="561" y="0"/>
                  </a:moveTo>
                  <a:cubicBezTo>
                    <a:pt x="536" y="0"/>
                    <a:pt x="510" y="7"/>
                    <a:pt x="489" y="22"/>
                  </a:cubicBezTo>
                  <a:lnTo>
                    <a:pt x="108" y="224"/>
                  </a:lnTo>
                  <a:cubicBezTo>
                    <a:pt x="24" y="272"/>
                    <a:pt x="0" y="379"/>
                    <a:pt x="48" y="450"/>
                  </a:cubicBezTo>
                  <a:cubicBezTo>
                    <a:pt x="72" y="510"/>
                    <a:pt x="131" y="545"/>
                    <a:pt x="191" y="545"/>
                  </a:cubicBezTo>
                  <a:cubicBezTo>
                    <a:pt x="227" y="545"/>
                    <a:pt x="250" y="545"/>
                    <a:pt x="262" y="522"/>
                  </a:cubicBezTo>
                  <a:lnTo>
                    <a:pt x="655" y="319"/>
                  </a:lnTo>
                  <a:cubicBezTo>
                    <a:pt x="727" y="272"/>
                    <a:pt x="762" y="164"/>
                    <a:pt x="715" y="93"/>
                  </a:cubicBezTo>
                  <a:cubicBezTo>
                    <a:pt x="682" y="35"/>
                    <a:pt x="620" y="0"/>
                    <a:pt x="5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635;p81">
              <a:extLst>
                <a:ext uri="{FF2B5EF4-FFF2-40B4-BE49-F238E27FC236}">
                  <a16:creationId xmlns:a16="http://schemas.microsoft.com/office/drawing/2014/main" id="{A2835D22-23A5-B5BA-DDA6-8CC9383AF8B4}"/>
                </a:ext>
              </a:extLst>
            </p:cNvPr>
            <p:cNvSpPr/>
            <p:nvPr/>
          </p:nvSpPr>
          <p:spPr>
            <a:xfrm>
              <a:off x="1100089" y="4476001"/>
              <a:ext cx="24267" cy="17397"/>
            </a:xfrm>
            <a:custGeom>
              <a:avLst/>
              <a:gdLst/>
              <a:ahLst/>
              <a:cxnLst/>
              <a:rect l="l" t="t" r="r" b="b"/>
              <a:pathLst>
                <a:path w="763" h="547" extrusionOk="0">
                  <a:moveTo>
                    <a:pt x="561" y="1"/>
                  </a:moveTo>
                  <a:cubicBezTo>
                    <a:pt x="536" y="1"/>
                    <a:pt x="510" y="8"/>
                    <a:pt x="489" y="22"/>
                  </a:cubicBezTo>
                  <a:lnTo>
                    <a:pt x="108" y="236"/>
                  </a:lnTo>
                  <a:cubicBezTo>
                    <a:pt x="24" y="272"/>
                    <a:pt x="0" y="379"/>
                    <a:pt x="48" y="451"/>
                  </a:cubicBezTo>
                  <a:cubicBezTo>
                    <a:pt x="72" y="510"/>
                    <a:pt x="131" y="546"/>
                    <a:pt x="191" y="546"/>
                  </a:cubicBezTo>
                  <a:cubicBezTo>
                    <a:pt x="227" y="546"/>
                    <a:pt x="250" y="546"/>
                    <a:pt x="262" y="534"/>
                  </a:cubicBezTo>
                  <a:lnTo>
                    <a:pt x="655" y="320"/>
                  </a:lnTo>
                  <a:cubicBezTo>
                    <a:pt x="727" y="272"/>
                    <a:pt x="762" y="177"/>
                    <a:pt x="715" y="94"/>
                  </a:cubicBezTo>
                  <a:cubicBezTo>
                    <a:pt x="682" y="36"/>
                    <a:pt x="620" y="1"/>
                    <a:pt x="5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636;p81">
              <a:extLst>
                <a:ext uri="{FF2B5EF4-FFF2-40B4-BE49-F238E27FC236}">
                  <a16:creationId xmlns:a16="http://schemas.microsoft.com/office/drawing/2014/main" id="{A730FE4F-0D44-E9E8-9BD6-FBF3FDDD35B8}"/>
                </a:ext>
              </a:extLst>
            </p:cNvPr>
            <p:cNvSpPr/>
            <p:nvPr/>
          </p:nvSpPr>
          <p:spPr>
            <a:xfrm>
              <a:off x="862283" y="4274771"/>
              <a:ext cx="341204" cy="359301"/>
            </a:xfrm>
            <a:custGeom>
              <a:avLst/>
              <a:gdLst/>
              <a:ahLst/>
              <a:cxnLst/>
              <a:rect l="l" t="t" r="r" b="b"/>
              <a:pathLst>
                <a:path w="10728" h="11297" extrusionOk="0">
                  <a:moveTo>
                    <a:pt x="5203" y="444"/>
                  </a:moveTo>
                  <a:lnTo>
                    <a:pt x="5203" y="2194"/>
                  </a:lnTo>
                  <a:lnTo>
                    <a:pt x="2084" y="3920"/>
                  </a:lnTo>
                  <a:lnTo>
                    <a:pt x="512" y="3051"/>
                  </a:lnTo>
                  <a:lnTo>
                    <a:pt x="5203" y="444"/>
                  </a:lnTo>
                  <a:close/>
                  <a:moveTo>
                    <a:pt x="5537" y="444"/>
                  </a:moveTo>
                  <a:lnTo>
                    <a:pt x="10228" y="3051"/>
                  </a:lnTo>
                  <a:lnTo>
                    <a:pt x="8656" y="3920"/>
                  </a:lnTo>
                  <a:lnTo>
                    <a:pt x="5537" y="2194"/>
                  </a:lnTo>
                  <a:lnTo>
                    <a:pt x="5537" y="444"/>
                  </a:lnTo>
                  <a:close/>
                  <a:moveTo>
                    <a:pt x="5382" y="2480"/>
                  </a:moveTo>
                  <a:lnTo>
                    <a:pt x="8311" y="4099"/>
                  </a:lnTo>
                  <a:lnTo>
                    <a:pt x="5382" y="5730"/>
                  </a:lnTo>
                  <a:lnTo>
                    <a:pt x="2441" y="4099"/>
                  </a:lnTo>
                  <a:lnTo>
                    <a:pt x="5382" y="2480"/>
                  </a:lnTo>
                  <a:close/>
                  <a:moveTo>
                    <a:pt x="346" y="3325"/>
                  </a:moveTo>
                  <a:lnTo>
                    <a:pt x="1941" y="4206"/>
                  </a:lnTo>
                  <a:lnTo>
                    <a:pt x="1941" y="7278"/>
                  </a:lnTo>
                  <a:lnTo>
                    <a:pt x="346" y="7992"/>
                  </a:lnTo>
                  <a:lnTo>
                    <a:pt x="346" y="3325"/>
                  </a:lnTo>
                  <a:close/>
                  <a:moveTo>
                    <a:pt x="2262" y="4385"/>
                  </a:moveTo>
                  <a:lnTo>
                    <a:pt x="3477" y="5051"/>
                  </a:lnTo>
                  <a:lnTo>
                    <a:pt x="5215" y="6028"/>
                  </a:lnTo>
                  <a:lnTo>
                    <a:pt x="5215" y="8921"/>
                  </a:lnTo>
                  <a:lnTo>
                    <a:pt x="2262" y="7290"/>
                  </a:lnTo>
                  <a:lnTo>
                    <a:pt x="2262" y="4385"/>
                  </a:lnTo>
                  <a:close/>
                  <a:moveTo>
                    <a:pt x="8489" y="4385"/>
                  </a:moveTo>
                  <a:lnTo>
                    <a:pt x="8489" y="7290"/>
                  </a:lnTo>
                  <a:lnTo>
                    <a:pt x="5537" y="8921"/>
                  </a:lnTo>
                  <a:lnTo>
                    <a:pt x="5537" y="6028"/>
                  </a:lnTo>
                  <a:lnTo>
                    <a:pt x="8489" y="4385"/>
                  </a:lnTo>
                  <a:close/>
                  <a:moveTo>
                    <a:pt x="5374" y="0"/>
                  </a:moveTo>
                  <a:cubicBezTo>
                    <a:pt x="5346" y="0"/>
                    <a:pt x="5316" y="9"/>
                    <a:pt x="5287" y="27"/>
                  </a:cubicBezTo>
                  <a:lnTo>
                    <a:pt x="96" y="2896"/>
                  </a:lnTo>
                  <a:cubicBezTo>
                    <a:pt x="36" y="2932"/>
                    <a:pt x="0" y="2992"/>
                    <a:pt x="0" y="3051"/>
                  </a:cubicBezTo>
                  <a:lnTo>
                    <a:pt x="0" y="8242"/>
                  </a:lnTo>
                  <a:cubicBezTo>
                    <a:pt x="0" y="8302"/>
                    <a:pt x="36" y="8361"/>
                    <a:pt x="96" y="8385"/>
                  </a:cubicBezTo>
                  <a:lnTo>
                    <a:pt x="2382" y="9659"/>
                  </a:lnTo>
                  <a:cubicBezTo>
                    <a:pt x="2407" y="9670"/>
                    <a:pt x="2434" y="9676"/>
                    <a:pt x="2461" y="9676"/>
                  </a:cubicBezTo>
                  <a:cubicBezTo>
                    <a:pt x="2519" y="9676"/>
                    <a:pt x="2575" y="9649"/>
                    <a:pt x="2608" y="9600"/>
                  </a:cubicBezTo>
                  <a:cubicBezTo>
                    <a:pt x="2655" y="9516"/>
                    <a:pt x="2620" y="9421"/>
                    <a:pt x="2548" y="9373"/>
                  </a:cubicBezTo>
                  <a:lnTo>
                    <a:pt x="548" y="8266"/>
                  </a:lnTo>
                  <a:lnTo>
                    <a:pt x="2096" y="7587"/>
                  </a:lnTo>
                  <a:lnTo>
                    <a:pt x="5227" y="9314"/>
                  </a:lnTo>
                  <a:lnTo>
                    <a:pt x="5227" y="10862"/>
                  </a:lnTo>
                  <a:lnTo>
                    <a:pt x="3215" y="9742"/>
                  </a:lnTo>
                  <a:cubicBezTo>
                    <a:pt x="3193" y="9727"/>
                    <a:pt x="3167" y="9721"/>
                    <a:pt x="3140" y="9721"/>
                  </a:cubicBezTo>
                  <a:cubicBezTo>
                    <a:pt x="3082" y="9721"/>
                    <a:pt x="3021" y="9753"/>
                    <a:pt x="2989" y="9802"/>
                  </a:cubicBezTo>
                  <a:cubicBezTo>
                    <a:pt x="2953" y="9873"/>
                    <a:pt x="2977" y="9981"/>
                    <a:pt x="3060" y="10028"/>
                  </a:cubicBezTo>
                  <a:lnTo>
                    <a:pt x="5299" y="11278"/>
                  </a:lnTo>
                  <a:cubicBezTo>
                    <a:pt x="5322" y="11290"/>
                    <a:pt x="5349" y="11296"/>
                    <a:pt x="5377" y="11296"/>
                  </a:cubicBezTo>
                  <a:cubicBezTo>
                    <a:pt x="5406" y="11296"/>
                    <a:pt x="5435" y="11290"/>
                    <a:pt x="5465" y="11278"/>
                  </a:cubicBezTo>
                  <a:lnTo>
                    <a:pt x="7835" y="9969"/>
                  </a:lnTo>
                  <a:cubicBezTo>
                    <a:pt x="7906" y="9921"/>
                    <a:pt x="7930" y="9814"/>
                    <a:pt x="7894" y="9742"/>
                  </a:cubicBezTo>
                  <a:cubicBezTo>
                    <a:pt x="7861" y="9693"/>
                    <a:pt x="7801" y="9661"/>
                    <a:pt x="7743" y="9661"/>
                  </a:cubicBezTo>
                  <a:cubicBezTo>
                    <a:pt x="7716" y="9661"/>
                    <a:pt x="7690" y="9668"/>
                    <a:pt x="7668" y="9683"/>
                  </a:cubicBezTo>
                  <a:lnTo>
                    <a:pt x="5561" y="10862"/>
                  </a:lnTo>
                  <a:lnTo>
                    <a:pt x="5561" y="9314"/>
                  </a:lnTo>
                  <a:lnTo>
                    <a:pt x="8680" y="7587"/>
                  </a:lnTo>
                  <a:lnTo>
                    <a:pt x="10228" y="8266"/>
                  </a:lnTo>
                  <a:lnTo>
                    <a:pt x="8335" y="9314"/>
                  </a:lnTo>
                  <a:cubicBezTo>
                    <a:pt x="8263" y="9361"/>
                    <a:pt x="8239" y="9457"/>
                    <a:pt x="8275" y="9540"/>
                  </a:cubicBezTo>
                  <a:cubicBezTo>
                    <a:pt x="8311" y="9600"/>
                    <a:pt x="8370" y="9623"/>
                    <a:pt x="8430" y="9623"/>
                  </a:cubicBezTo>
                  <a:cubicBezTo>
                    <a:pt x="8454" y="9623"/>
                    <a:pt x="8489" y="9623"/>
                    <a:pt x="8501" y="9611"/>
                  </a:cubicBezTo>
                  <a:lnTo>
                    <a:pt x="10680" y="8409"/>
                  </a:lnTo>
                  <a:cubicBezTo>
                    <a:pt x="10680" y="8373"/>
                    <a:pt x="10692" y="8349"/>
                    <a:pt x="10704" y="8326"/>
                  </a:cubicBezTo>
                  <a:cubicBezTo>
                    <a:pt x="10716" y="8302"/>
                    <a:pt x="10728" y="8266"/>
                    <a:pt x="10728" y="8242"/>
                  </a:cubicBezTo>
                  <a:lnTo>
                    <a:pt x="10728" y="6778"/>
                  </a:lnTo>
                  <a:cubicBezTo>
                    <a:pt x="10728" y="6694"/>
                    <a:pt x="10656" y="6623"/>
                    <a:pt x="10573" y="6623"/>
                  </a:cubicBezTo>
                  <a:cubicBezTo>
                    <a:pt x="10478" y="6623"/>
                    <a:pt x="10406" y="6694"/>
                    <a:pt x="10406" y="6778"/>
                  </a:cubicBezTo>
                  <a:lnTo>
                    <a:pt x="10406" y="7992"/>
                  </a:lnTo>
                  <a:lnTo>
                    <a:pt x="8811" y="7278"/>
                  </a:lnTo>
                  <a:lnTo>
                    <a:pt x="8811" y="4206"/>
                  </a:lnTo>
                  <a:lnTo>
                    <a:pt x="10406" y="3325"/>
                  </a:lnTo>
                  <a:lnTo>
                    <a:pt x="10406" y="6063"/>
                  </a:lnTo>
                  <a:cubicBezTo>
                    <a:pt x="10406" y="6159"/>
                    <a:pt x="10478" y="6230"/>
                    <a:pt x="10573" y="6230"/>
                  </a:cubicBezTo>
                  <a:cubicBezTo>
                    <a:pt x="10656" y="6230"/>
                    <a:pt x="10728" y="6159"/>
                    <a:pt x="10728" y="6063"/>
                  </a:cubicBezTo>
                  <a:lnTo>
                    <a:pt x="10728" y="3051"/>
                  </a:lnTo>
                  <a:cubicBezTo>
                    <a:pt x="10728" y="2992"/>
                    <a:pt x="10704" y="2932"/>
                    <a:pt x="10644" y="2896"/>
                  </a:cubicBezTo>
                  <a:lnTo>
                    <a:pt x="5453" y="27"/>
                  </a:lnTo>
                  <a:cubicBezTo>
                    <a:pt x="5430" y="9"/>
                    <a:pt x="5403" y="0"/>
                    <a:pt x="53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1EB029-6C4E-F628-E499-ADD99F2EF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987692"/>
              </p:ext>
            </p:extLst>
          </p:nvPr>
        </p:nvGraphicFramePr>
        <p:xfrm>
          <a:off x="7928148" y="10022"/>
          <a:ext cx="121585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21585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/>
                        <a:t>Modelling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88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809"/>
    </mc:Choice>
    <mc:Fallback xmlns="">
      <p:transition spd="slow" advTm="9880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1225F9-DA52-8CE3-2321-3B40D38788FD}"/>
              </a:ext>
            </a:extLst>
          </p:cNvPr>
          <p:cNvSpPr/>
          <p:nvPr/>
        </p:nvSpPr>
        <p:spPr>
          <a:xfrm>
            <a:off x="819232" y="1248521"/>
            <a:ext cx="2376143" cy="2806916"/>
          </a:xfrm>
          <a:prstGeom prst="roundRect">
            <a:avLst>
              <a:gd name="adj" fmla="val 10572"/>
            </a:avLst>
          </a:prstGeom>
          <a:solidFill>
            <a:schemeClr val="accent3">
              <a:lumMod val="95000"/>
            </a:schemeClr>
          </a:solidFill>
          <a:ln w="28575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59FC1-ABC1-4DA5-AA77-C1238AB9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Model 1: </a:t>
            </a:r>
            <a:r>
              <a:rPr kumimoji="0" lang="en-US" sz="1600" b="1" i="1" u="none" strike="noStrike" kern="0" cap="none" spc="0" normalizeH="0" baseline="0" noProof="0">
                <a:ln>
                  <a:noFill/>
                </a:ln>
                <a:solidFill>
                  <a:srgbClr val="C92727"/>
                </a:solidFill>
                <a:effectLst/>
                <a:uLnTx/>
                <a:uFillTx/>
                <a:latin typeface="Fira Sans"/>
                <a:sym typeface="Fira Sans"/>
              </a:rPr>
              <a:t>Unveiling Impactful Features </a:t>
            </a:r>
            <a:r>
              <a:rPr lang="en-US" sz="1600" i="1">
                <a:solidFill>
                  <a:srgbClr val="C92727"/>
                </a:solidFill>
              </a:rPr>
              <a:t>for p</a:t>
            </a:r>
            <a:r>
              <a:rPr kumimoji="0" lang="en-US" sz="1600" b="1" i="1" u="none" strike="noStrike" kern="0" cap="none" spc="0" normalizeH="0" baseline="0" noProof="0" err="1">
                <a:ln>
                  <a:noFill/>
                </a:ln>
                <a:solidFill>
                  <a:srgbClr val="C92727"/>
                </a:solidFill>
                <a:effectLst/>
                <a:uLnTx/>
                <a:uFillTx/>
                <a:latin typeface="Fira Sans"/>
                <a:sym typeface="Fira Sans"/>
              </a:rPr>
              <a:t>redicting</a:t>
            </a:r>
            <a:r>
              <a:rPr kumimoji="0" lang="en-US" sz="1600" b="1" i="1" u="none" strike="noStrike" kern="0" cap="none" spc="0" normalizeH="0" baseline="0" noProof="0">
                <a:ln>
                  <a:noFill/>
                </a:ln>
                <a:solidFill>
                  <a:srgbClr val="C92727"/>
                </a:solidFill>
                <a:effectLst/>
                <a:uLnTx/>
                <a:uFillTx/>
                <a:latin typeface="Fira Sans"/>
                <a:sym typeface="Fira Sans"/>
              </a:rPr>
              <a:t> Overall Ratings for Enhanced Host Satisfaction</a:t>
            </a:r>
            <a:endParaRPr lang="en-US" sz="1400" i="1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029187-6868-5370-2772-CBF2B75B7B8E}"/>
              </a:ext>
            </a:extLst>
          </p:cNvPr>
          <p:cNvSpPr/>
          <p:nvPr/>
        </p:nvSpPr>
        <p:spPr>
          <a:xfrm>
            <a:off x="761167" y="1088063"/>
            <a:ext cx="2236719" cy="405415"/>
          </a:xfrm>
          <a:prstGeom prst="roundRect">
            <a:avLst>
              <a:gd name="adj" fmla="val 34699"/>
            </a:avLst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b="1"/>
              <a:t>Feature Selection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81C632-7378-09AF-C5F6-AEC1F51831FD}"/>
              </a:ext>
            </a:extLst>
          </p:cNvPr>
          <p:cNvSpPr/>
          <p:nvPr/>
        </p:nvSpPr>
        <p:spPr>
          <a:xfrm>
            <a:off x="626086" y="1088063"/>
            <a:ext cx="405415" cy="405415"/>
          </a:xfrm>
          <a:prstGeom prst="ellipse">
            <a:avLst/>
          </a:prstGeom>
          <a:solidFill>
            <a:srgbClr val="C92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F194A-C3C8-C705-17D9-7033DC5CBFFF}"/>
              </a:ext>
            </a:extLst>
          </p:cNvPr>
          <p:cNvGrpSpPr/>
          <p:nvPr/>
        </p:nvGrpSpPr>
        <p:grpSpPr>
          <a:xfrm>
            <a:off x="3675688" y="3597671"/>
            <a:ext cx="287615" cy="287615"/>
            <a:chOff x="3334799" y="2284135"/>
            <a:chExt cx="287615" cy="28761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345434-740D-7E45-5104-33D74E0334A7}"/>
                </a:ext>
              </a:extLst>
            </p:cNvPr>
            <p:cNvSpPr/>
            <p:nvPr/>
          </p:nvSpPr>
          <p:spPr>
            <a:xfrm>
              <a:off x="3334799" y="2284135"/>
              <a:ext cx="287615" cy="287615"/>
            </a:xfrm>
            <a:prstGeom prst="ellipse">
              <a:avLst/>
            </a:prstGeom>
            <a:solidFill>
              <a:schemeClr val="accent3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alf Frame 13">
              <a:extLst>
                <a:ext uri="{FF2B5EF4-FFF2-40B4-BE49-F238E27FC236}">
                  <a16:creationId xmlns:a16="http://schemas.microsoft.com/office/drawing/2014/main" id="{4CF64AB3-8041-3986-FB16-B55B2B3C6F68}"/>
                </a:ext>
              </a:extLst>
            </p:cNvPr>
            <p:cNvSpPr/>
            <p:nvPr/>
          </p:nvSpPr>
          <p:spPr>
            <a:xfrm rot="8026970">
              <a:off x="3355429" y="2365563"/>
              <a:ext cx="121152" cy="12115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Half Frame 14">
              <a:extLst>
                <a:ext uri="{FF2B5EF4-FFF2-40B4-BE49-F238E27FC236}">
                  <a16:creationId xmlns:a16="http://schemas.microsoft.com/office/drawing/2014/main" id="{93D9C4E8-B550-81B7-F8EA-61569B1A6154}"/>
                </a:ext>
              </a:extLst>
            </p:cNvPr>
            <p:cNvSpPr/>
            <p:nvPr/>
          </p:nvSpPr>
          <p:spPr>
            <a:xfrm rot="8026970">
              <a:off x="3425241" y="2368640"/>
              <a:ext cx="118602" cy="11860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F1E2E51-DA7C-0750-ACB6-467DC0473D4C}"/>
              </a:ext>
            </a:extLst>
          </p:cNvPr>
          <p:cNvSpPr/>
          <p:nvPr/>
        </p:nvSpPr>
        <p:spPr>
          <a:xfrm>
            <a:off x="3581667" y="1248521"/>
            <a:ext cx="2376143" cy="2806916"/>
          </a:xfrm>
          <a:prstGeom prst="roundRect">
            <a:avLst>
              <a:gd name="adj" fmla="val 10572"/>
            </a:avLst>
          </a:prstGeom>
          <a:solidFill>
            <a:schemeClr val="accent3">
              <a:lumMod val="95000"/>
            </a:schemeClr>
          </a:solidFill>
          <a:ln w="28575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767EEC0-08DA-8D97-9D24-11CDEBCF6F11}"/>
              </a:ext>
            </a:extLst>
          </p:cNvPr>
          <p:cNvSpPr/>
          <p:nvPr/>
        </p:nvSpPr>
        <p:spPr>
          <a:xfrm>
            <a:off x="3542144" y="1088063"/>
            <a:ext cx="2236719" cy="405415"/>
          </a:xfrm>
          <a:prstGeom prst="roundRect">
            <a:avLst>
              <a:gd name="adj" fmla="val 29742"/>
            </a:avLst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b="1"/>
              <a:t>Model Selection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C9E6AC-D174-C580-D6C4-AD359A1E1354}"/>
              </a:ext>
            </a:extLst>
          </p:cNvPr>
          <p:cNvSpPr/>
          <p:nvPr/>
        </p:nvSpPr>
        <p:spPr>
          <a:xfrm>
            <a:off x="3388521" y="1088063"/>
            <a:ext cx="405415" cy="405415"/>
          </a:xfrm>
          <a:prstGeom prst="ellipse">
            <a:avLst/>
          </a:prstGeom>
          <a:solidFill>
            <a:srgbClr val="C92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50AC89-43A6-A7EF-BC5D-B445A51D2B27}"/>
              </a:ext>
            </a:extLst>
          </p:cNvPr>
          <p:cNvGrpSpPr/>
          <p:nvPr/>
        </p:nvGrpSpPr>
        <p:grpSpPr>
          <a:xfrm>
            <a:off x="6006802" y="2325275"/>
            <a:ext cx="287615" cy="287615"/>
            <a:chOff x="3334799" y="2284135"/>
            <a:chExt cx="287615" cy="28761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3B2A637-F690-A0F9-8652-284123F6B648}"/>
                </a:ext>
              </a:extLst>
            </p:cNvPr>
            <p:cNvSpPr/>
            <p:nvPr/>
          </p:nvSpPr>
          <p:spPr>
            <a:xfrm>
              <a:off x="3334799" y="2284135"/>
              <a:ext cx="287615" cy="287615"/>
            </a:xfrm>
            <a:prstGeom prst="ellipse">
              <a:avLst/>
            </a:prstGeom>
            <a:solidFill>
              <a:schemeClr val="accent3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alf Frame 21">
              <a:extLst>
                <a:ext uri="{FF2B5EF4-FFF2-40B4-BE49-F238E27FC236}">
                  <a16:creationId xmlns:a16="http://schemas.microsoft.com/office/drawing/2014/main" id="{CED06B94-98FB-ED69-632B-35A4F0F5B74B}"/>
                </a:ext>
              </a:extLst>
            </p:cNvPr>
            <p:cNvSpPr/>
            <p:nvPr/>
          </p:nvSpPr>
          <p:spPr>
            <a:xfrm rot="8026970">
              <a:off x="3355429" y="2365563"/>
              <a:ext cx="121152" cy="12115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Half Frame 22">
              <a:extLst>
                <a:ext uri="{FF2B5EF4-FFF2-40B4-BE49-F238E27FC236}">
                  <a16:creationId xmlns:a16="http://schemas.microsoft.com/office/drawing/2014/main" id="{75D87964-7690-8E2D-54F7-2547E9A8C5C6}"/>
                </a:ext>
              </a:extLst>
            </p:cNvPr>
            <p:cNvSpPr/>
            <p:nvPr/>
          </p:nvSpPr>
          <p:spPr>
            <a:xfrm rot="8026970">
              <a:off x="3425241" y="2368640"/>
              <a:ext cx="118602" cy="11860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98A2576-7B44-0AEE-6834-E92872CCF8BC}"/>
              </a:ext>
            </a:extLst>
          </p:cNvPr>
          <p:cNvSpPr/>
          <p:nvPr/>
        </p:nvSpPr>
        <p:spPr>
          <a:xfrm>
            <a:off x="6344102" y="1248521"/>
            <a:ext cx="2376143" cy="2806916"/>
          </a:xfrm>
          <a:prstGeom prst="roundRect">
            <a:avLst>
              <a:gd name="adj" fmla="val 10572"/>
            </a:avLst>
          </a:prstGeom>
          <a:solidFill>
            <a:schemeClr val="accent3">
              <a:lumMod val="95000"/>
            </a:schemeClr>
          </a:solidFill>
          <a:ln w="28575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2595B35-EC67-6D7A-3B4D-F9EAD0A286E4}"/>
              </a:ext>
            </a:extLst>
          </p:cNvPr>
          <p:cNvSpPr/>
          <p:nvPr/>
        </p:nvSpPr>
        <p:spPr>
          <a:xfrm>
            <a:off x="6281195" y="1088063"/>
            <a:ext cx="2236719" cy="405415"/>
          </a:xfrm>
          <a:prstGeom prst="roundRect">
            <a:avLst>
              <a:gd name="adj" fmla="val 32221"/>
            </a:avLst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b="1"/>
              <a:t>Result : Final Model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033CE2F-275F-6B77-816C-759AF885933A}"/>
              </a:ext>
            </a:extLst>
          </p:cNvPr>
          <p:cNvSpPr/>
          <p:nvPr/>
        </p:nvSpPr>
        <p:spPr>
          <a:xfrm>
            <a:off x="6150956" y="1088063"/>
            <a:ext cx="405415" cy="405415"/>
          </a:xfrm>
          <a:prstGeom prst="ellipse">
            <a:avLst/>
          </a:prstGeom>
          <a:solidFill>
            <a:srgbClr val="C92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3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01A4F1-547D-11FD-9D18-533699DA2988}"/>
              </a:ext>
            </a:extLst>
          </p:cNvPr>
          <p:cNvCxnSpPr>
            <a:cxnSpLocks/>
          </p:cNvCxnSpPr>
          <p:nvPr/>
        </p:nvCxnSpPr>
        <p:spPr>
          <a:xfrm>
            <a:off x="819232" y="4210262"/>
            <a:ext cx="7901013" cy="0"/>
          </a:xfrm>
          <a:prstGeom prst="line">
            <a:avLst/>
          </a:prstGeom>
          <a:ln w="19050">
            <a:solidFill>
              <a:srgbClr val="A6A6A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4ABCC2F-1FB8-B849-B934-E4F28D7F9E71}"/>
              </a:ext>
            </a:extLst>
          </p:cNvPr>
          <p:cNvSpPr/>
          <p:nvPr/>
        </p:nvSpPr>
        <p:spPr>
          <a:xfrm>
            <a:off x="819232" y="4360987"/>
            <a:ext cx="7901013" cy="586537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0" tIns="45720" rIns="91440" bIns="45720" rtlCol="0" anchor="ctr"/>
          <a:lstStyle/>
          <a:p>
            <a:pPr marL="285750" indent="-285750">
              <a:buChar char="•"/>
            </a:pPr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</a:rPr>
              <a:t>R-squared (Train): </a:t>
            </a:r>
            <a:r>
              <a:rPr lang="en-US" sz="1800" b="1">
                <a:solidFill>
                  <a:srgbClr val="C92727"/>
                </a:solidFill>
                <a:latin typeface="Fira Sans" panose="020B0503050000020004" pitchFamily="34" charset="0"/>
              </a:rPr>
              <a:t>0.9617</a:t>
            </a:r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</a:p>
          <a:p>
            <a:pPr marL="285750" indent="-285750">
              <a:buChar char="•"/>
            </a:pPr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</a:rPr>
              <a:t>R-squared (Test): </a:t>
            </a:r>
            <a:r>
              <a:rPr lang="en-US" sz="1800" b="1">
                <a:solidFill>
                  <a:srgbClr val="C92727"/>
                </a:solidFill>
                <a:latin typeface="Fira Sans" panose="020B0503050000020004" pitchFamily="34" charset="0"/>
              </a:rPr>
              <a:t>0.8489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76F106-46A7-422B-2431-841E4BFE3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048792"/>
              </p:ext>
            </p:extLst>
          </p:nvPr>
        </p:nvGraphicFramePr>
        <p:xfrm>
          <a:off x="7204668" y="10022"/>
          <a:ext cx="193933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93933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r"/>
                      <a:r>
                        <a:rPr lang="en-US" sz="1100" b="1" i="1"/>
                        <a:t>Results &amp; Interpretation</a:t>
                      </a:r>
                    </a:p>
                  </a:txBody>
                  <a:tcPr marR="18288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9F968B0-F968-F19C-38B9-CEDFF5B67BDE}"/>
              </a:ext>
            </a:extLst>
          </p:cNvPr>
          <p:cNvSpPr txBox="1"/>
          <p:nvPr/>
        </p:nvSpPr>
        <p:spPr>
          <a:xfrm>
            <a:off x="879033" y="4396776"/>
            <a:ext cx="1638860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>
                <a:solidFill>
                  <a:schemeClr val="tx1"/>
                </a:solidFill>
                <a:latin typeface="Fira Sans" panose="020B0503050000020004" pitchFamily="34" charset="0"/>
              </a:rPr>
              <a:t>Robustness of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AE5BEE-00B6-87F8-3916-96D7AC29D8FC}"/>
              </a:ext>
            </a:extLst>
          </p:cNvPr>
          <p:cNvSpPr txBox="1"/>
          <p:nvPr/>
        </p:nvSpPr>
        <p:spPr>
          <a:xfrm>
            <a:off x="969358" y="1690630"/>
            <a:ext cx="2075889" cy="20064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err="1">
                <a:solidFill>
                  <a:srgbClr val="374151"/>
                </a:solidFill>
                <a:latin typeface="Fira Sans" panose="020B0503050000020004" pitchFamily="34" charset="0"/>
                <a:cs typeface="Arial"/>
              </a:rPr>
              <a:t>prev_Rating</a:t>
            </a:r>
            <a:r>
              <a:rPr lang="en-US" sz="1050">
                <a:solidFill>
                  <a:srgbClr val="374151"/>
                </a:solidFill>
                <a:latin typeface="Fira Sans" panose="020B0503050000020004" pitchFamily="34" charset="0"/>
                <a:cs typeface="Arial"/>
              </a:rPr>
              <a:t> Overall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>
                <a:solidFill>
                  <a:srgbClr val="374151"/>
                </a:solidFill>
                <a:latin typeface="Fira Sans" panose="020B0503050000020004" pitchFamily="34" charset="0"/>
                <a:cs typeface="Arial"/>
              </a:rPr>
              <a:t>Number of Reviews,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err="1">
                <a:solidFill>
                  <a:srgbClr val="374151"/>
                </a:solidFill>
                <a:latin typeface="Fira Sans" panose="020B0503050000020004" pitchFamily="34" charset="0"/>
                <a:cs typeface="Arial"/>
              </a:rPr>
              <a:t>rating_ave_pastYear</a:t>
            </a:r>
            <a:endParaRPr lang="en-US" sz="1050">
              <a:solidFill>
                <a:srgbClr val="374151"/>
              </a:solidFill>
              <a:latin typeface="Fira Sans" panose="020B0503050000020004" pitchFamily="34" charset="0"/>
              <a:cs typeface="Arial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err="1">
                <a:solidFill>
                  <a:srgbClr val="374151"/>
                </a:solidFill>
                <a:latin typeface="Fira Sans" panose="020B0503050000020004" pitchFamily="34" charset="0"/>
                <a:cs typeface="Arial"/>
              </a:rPr>
              <a:t>prev_Number</a:t>
            </a:r>
            <a:r>
              <a:rPr lang="en-US" sz="1050">
                <a:solidFill>
                  <a:srgbClr val="374151"/>
                </a:solidFill>
                <a:latin typeface="Fira Sans" panose="020B0503050000020004" pitchFamily="34" charset="0"/>
                <a:cs typeface="Arial"/>
              </a:rPr>
              <a:t> of Reviews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>
                <a:solidFill>
                  <a:srgbClr val="374151"/>
                </a:solidFill>
                <a:latin typeface="Fira Sans" panose="020B0503050000020004" pitchFamily="34" charset="0"/>
                <a:cs typeface="Arial"/>
              </a:rPr>
              <a:t>Number of Photos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err="1">
                <a:solidFill>
                  <a:srgbClr val="374151"/>
                </a:solidFill>
                <a:latin typeface="Fira Sans" panose="020B0503050000020004" pitchFamily="34" charset="0"/>
              </a:rPr>
              <a:t>Instantbook</a:t>
            </a:r>
            <a:r>
              <a:rPr lang="en-US" sz="1050">
                <a:solidFill>
                  <a:srgbClr val="374151"/>
                </a:solidFill>
                <a:latin typeface="Fira Sans" panose="020B0503050000020004" pitchFamily="34" charset="0"/>
              </a:rPr>
              <a:t> Enabled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>
                <a:solidFill>
                  <a:srgbClr val="374151"/>
                </a:solidFill>
                <a:latin typeface="Fira Sans" panose="020B0503050000020004" pitchFamily="34" charset="0"/>
                <a:cs typeface="Arial"/>
              </a:rPr>
              <a:t>Cleaning Fee (USD)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050">
              <a:solidFill>
                <a:srgbClr val="374151"/>
              </a:solidFill>
              <a:latin typeface="Fira Sans" panose="020B0503050000020004" pitchFamily="34" charset="0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8DD02E-0C47-16A9-33C4-172F01F30A10}"/>
              </a:ext>
            </a:extLst>
          </p:cNvPr>
          <p:cNvSpPr txBox="1"/>
          <p:nvPr/>
        </p:nvSpPr>
        <p:spPr>
          <a:xfrm>
            <a:off x="6494228" y="1545459"/>
            <a:ext cx="2288924" cy="17986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>
                <a:latin typeface="Fira Sans" panose="020B0503050000020004" pitchFamily="34" charset="0"/>
                <a:ea typeface="Söhne"/>
                <a:cs typeface="Söhne"/>
              </a:rPr>
              <a:t>Random Forest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050">
                <a:latin typeface="Fira Sans" panose="020B0503050000020004" pitchFamily="34" charset="0"/>
              </a:rPr>
              <a:t>Versatile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050">
                <a:latin typeface="Fira Sans" panose="020B0503050000020004" pitchFamily="34" charset="0"/>
              </a:rPr>
              <a:t>Competitive R2 Score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IN" sz="1050">
                <a:latin typeface="Fira Sans" panose="020B0503050000020004" pitchFamily="34" charset="0"/>
              </a:rPr>
              <a:t>Feature Importance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IN" sz="1050">
                <a:latin typeface="Fira Sans" panose="020B0503050000020004" pitchFamily="34" charset="0"/>
              </a:rPr>
              <a:t>Reduced Sensitivity to Outliers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IN" sz="1050">
                <a:latin typeface="Fira Sans" panose="020B0503050000020004" pitchFamily="34" charset="0"/>
              </a:rPr>
              <a:t>Robustness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IN" sz="1050">
                <a:latin typeface="Fira Sans" panose="020B0503050000020004" pitchFamily="34" charset="0"/>
              </a:rPr>
              <a:t>Handling Non-linearity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965301-CF63-CF24-44ED-379104E94D80}"/>
              </a:ext>
            </a:extLst>
          </p:cNvPr>
          <p:cNvGrpSpPr/>
          <p:nvPr/>
        </p:nvGrpSpPr>
        <p:grpSpPr>
          <a:xfrm>
            <a:off x="3244367" y="2325275"/>
            <a:ext cx="287615" cy="287615"/>
            <a:chOff x="3334799" y="2284135"/>
            <a:chExt cx="287615" cy="28761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BA26543-2D03-198A-5262-09C9498120DB}"/>
                </a:ext>
              </a:extLst>
            </p:cNvPr>
            <p:cNvSpPr/>
            <p:nvPr/>
          </p:nvSpPr>
          <p:spPr>
            <a:xfrm>
              <a:off x="3334799" y="2284135"/>
              <a:ext cx="287615" cy="287615"/>
            </a:xfrm>
            <a:prstGeom prst="ellipse">
              <a:avLst/>
            </a:prstGeom>
            <a:solidFill>
              <a:schemeClr val="accent3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alf Frame 10">
              <a:extLst>
                <a:ext uri="{FF2B5EF4-FFF2-40B4-BE49-F238E27FC236}">
                  <a16:creationId xmlns:a16="http://schemas.microsoft.com/office/drawing/2014/main" id="{C0A79D31-E1F9-D555-54FE-98E34FE3372F}"/>
                </a:ext>
              </a:extLst>
            </p:cNvPr>
            <p:cNvSpPr/>
            <p:nvPr/>
          </p:nvSpPr>
          <p:spPr>
            <a:xfrm rot="8026970">
              <a:off x="3355429" y="2365563"/>
              <a:ext cx="121152" cy="12115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Half Frame 27">
              <a:extLst>
                <a:ext uri="{FF2B5EF4-FFF2-40B4-BE49-F238E27FC236}">
                  <a16:creationId xmlns:a16="http://schemas.microsoft.com/office/drawing/2014/main" id="{6D26B906-B665-2507-F2DE-825C5E75D22D}"/>
                </a:ext>
              </a:extLst>
            </p:cNvPr>
            <p:cNvSpPr/>
            <p:nvPr/>
          </p:nvSpPr>
          <p:spPr>
            <a:xfrm rot="8026970">
              <a:off x="3425241" y="2368640"/>
              <a:ext cx="118602" cy="11860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786F6B87-0358-01BF-4DF0-ADCD39FE2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288131"/>
              </p:ext>
            </p:extLst>
          </p:nvPr>
        </p:nvGraphicFramePr>
        <p:xfrm>
          <a:off x="3641554" y="1611124"/>
          <a:ext cx="2237999" cy="2326666"/>
        </p:xfrm>
        <a:graphic>
          <a:graphicData uri="http://schemas.openxmlformats.org/drawingml/2006/table">
            <a:tbl>
              <a:tblPr>
                <a:tableStyleId>{79D3F33C-4436-4111-8957-B740C69EF846}</a:tableStyleId>
              </a:tblPr>
              <a:tblGrid>
                <a:gridCol w="764654">
                  <a:extLst>
                    <a:ext uri="{9D8B030D-6E8A-4147-A177-3AD203B41FA5}">
                      <a16:colId xmlns:a16="http://schemas.microsoft.com/office/drawing/2014/main" val="4137392968"/>
                    </a:ext>
                  </a:extLst>
                </a:gridCol>
                <a:gridCol w="506568">
                  <a:extLst>
                    <a:ext uri="{9D8B030D-6E8A-4147-A177-3AD203B41FA5}">
                      <a16:colId xmlns:a16="http://schemas.microsoft.com/office/drawing/2014/main" val="866517277"/>
                    </a:ext>
                  </a:extLst>
                </a:gridCol>
                <a:gridCol w="510411">
                  <a:extLst>
                    <a:ext uri="{9D8B030D-6E8A-4147-A177-3AD203B41FA5}">
                      <a16:colId xmlns:a16="http://schemas.microsoft.com/office/drawing/2014/main" val="2405393254"/>
                    </a:ext>
                  </a:extLst>
                </a:gridCol>
                <a:gridCol w="456366">
                  <a:extLst>
                    <a:ext uri="{9D8B030D-6E8A-4147-A177-3AD203B41FA5}">
                      <a16:colId xmlns:a16="http://schemas.microsoft.com/office/drawing/2014/main" val="1309288684"/>
                    </a:ext>
                  </a:extLst>
                </a:gridCol>
              </a:tblGrid>
              <a:tr h="3363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  <a:endParaRPr lang="en-IN" sz="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Train R2</a:t>
                      </a:r>
                      <a:endParaRPr lang="en-IN" sz="800" b="1" i="0" u="none" strike="noStrike" kern="100" cap="non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Valid R2</a:t>
                      </a:r>
                      <a:endParaRPr lang="en-IN" sz="800" b="1" i="0" u="none" strike="noStrike" kern="100" cap="non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Train RMSE</a:t>
                      </a:r>
                      <a:endParaRPr lang="en-IN" sz="800" b="1" i="0" u="none" strike="noStrike" kern="100" cap="non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178393"/>
                  </a:ext>
                </a:extLst>
              </a:tr>
              <a:tr h="4905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Linear Regression</a:t>
                      </a:r>
                      <a:endParaRPr lang="en-IN" sz="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0.5070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0.4682</a:t>
                      </a:r>
                      <a:endParaRPr lang="en-IN" sz="800" b="0" i="0" u="none" strike="noStrike" kern="100" cap="non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5.91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222202"/>
                  </a:ext>
                </a:extLst>
              </a:tr>
              <a:tr h="3363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Random Forest</a:t>
                      </a:r>
                      <a:endParaRPr lang="en-IN" sz="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0.8489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0.8380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10.29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31958"/>
                  </a:ext>
                </a:extLst>
              </a:tr>
              <a:tr h="4905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Lasso Regression</a:t>
                      </a:r>
                      <a:endParaRPr lang="en-IN" sz="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0.1327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0.1109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98.06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554948"/>
                  </a:ext>
                </a:extLst>
              </a:tr>
              <a:tr h="3363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Gradient Boosting</a:t>
                      </a:r>
                      <a:endParaRPr lang="en-IN" sz="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0.8289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0.788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11.66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676969"/>
                  </a:ext>
                </a:extLst>
              </a:tr>
              <a:tr h="3363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Ensemble</a:t>
                      </a:r>
                      <a:endParaRPr lang="en-IN" sz="8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0.2538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0.2176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N" sz="800" b="0" i="0" u="none" strike="noStrike" kern="100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-7.76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417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25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304"/>
    </mc:Choice>
    <mc:Fallback xmlns="">
      <p:transition spd="slow" advTm="11530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1225F9-DA52-8CE3-2321-3B40D38788FD}"/>
              </a:ext>
            </a:extLst>
          </p:cNvPr>
          <p:cNvSpPr/>
          <p:nvPr/>
        </p:nvSpPr>
        <p:spPr>
          <a:xfrm>
            <a:off x="819232" y="1248521"/>
            <a:ext cx="2376143" cy="2806916"/>
          </a:xfrm>
          <a:prstGeom prst="roundRect">
            <a:avLst>
              <a:gd name="adj" fmla="val 10572"/>
            </a:avLst>
          </a:prstGeom>
          <a:solidFill>
            <a:schemeClr val="accent3">
              <a:lumMod val="95000"/>
            </a:schemeClr>
          </a:solidFill>
          <a:ln w="28575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59FC1-ABC1-4DA5-AA77-C1238AB9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Model 2: </a:t>
            </a:r>
            <a:r>
              <a:rPr lang="en-US" sz="1600" i="1"/>
              <a:t>Predicting Occupancy Rates for Enhanced Market Competitiveness </a:t>
            </a:r>
            <a:endParaRPr lang="en-US" sz="1400" i="1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7029187-6868-5370-2772-CBF2B75B7B8E}"/>
              </a:ext>
            </a:extLst>
          </p:cNvPr>
          <p:cNvSpPr/>
          <p:nvPr/>
        </p:nvSpPr>
        <p:spPr>
          <a:xfrm>
            <a:off x="761167" y="1088063"/>
            <a:ext cx="2236719" cy="405415"/>
          </a:xfrm>
          <a:prstGeom prst="roundRect">
            <a:avLst>
              <a:gd name="adj" fmla="val 34699"/>
            </a:avLst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b="1"/>
              <a:t>Feature Selection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81C632-7378-09AF-C5F6-AEC1F51831FD}"/>
              </a:ext>
            </a:extLst>
          </p:cNvPr>
          <p:cNvSpPr/>
          <p:nvPr/>
        </p:nvSpPr>
        <p:spPr>
          <a:xfrm>
            <a:off x="626086" y="1088063"/>
            <a:ext cx="405415" cy="405415"/>
          </a:xfrm>
          <a:prstGeom prst="ellipse">
            <a:avLst/>
          </a:prstGeom>
          <a:solidFill>
            <a:srgbClr val="C92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F194A-C3C8-C705-17D9-7033DC5CBFFF}"/>
              </a:ext>
            </a:extLst>
          </p:cNvPr>
          <p:cNvGrpSpPr/>
          <p:nvPr/>
        </p:nvGrpSpPr>
        <p:grpSpPr>
          <a:xfrm>
            <a:off x="3675688" y="3597671"/>
            <a:ext cx="287615" cy="287615"/>
            <a:chOff x="3334799" y="2284135"/>
            <a:chExt cx="287615" cy="28761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345434-740D-7E45-5104-33D74E0334A7}"/>
                </a:ext>
              </a:extLst>
            </p:cNvPr>
            <p:cNvSpPr/>
            <p:nvPr/>
          </p:nvSpPr>
          <p:spPr>
            <a:xfrm>
              <a:off x="3334799" y="2284135"/>
              <a:ext cx="287615" cy="287615"/>
            </a:xfrm>
            <a:prstGeom prst="ellipse">
              <a:avLst/>
            </a:prstGeom>
            <a:solidFill>
              <a:schemeClr val="accent3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alf Frame 13">
              <a:extLst>
                <a:ext uri="{FF2B5EF4-FFF2-40B4-BE49-F238E27FC236}">
                  <a16:creationId xmlns:a16="http://schemas.microsoft.com/office/drawing/2014/main" id="{4CF64AB3-8041-3986-FB16-B55B2B3C6F68}"/>
                </a:ext>
              </a:extLst>
            </p:cNvPr>
            <p:cNvSpPr/>
            <p:nvPr/>
          </p:nvSpPr>
          <p:spPr>
            <a:xfrm rot="8026970">
              <a:off x="3355429" y="2365563"/>
              <a:ext cx="121152" cy="12115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Half Frame 14">
              <a:extLst>
                <a:ext uri="{FF2B5EF4-FFF2-40B4-BE49-F238E27FC236}">
                  <a16:creationId xmlns:a16="http://schemas.microsoft.com/office/drawing/2014/main" id="{93D9C4E8-B550-81B7-F8EA-61569B1A6154}"/>
                </a:ext>
              </a:extLst>
            </p:cNvPr>
            <p:cNvSpPr/>
            <p:nvPr/>
          </p:nvSpPr>
          <p:spPr>
            <a:xfrm rot="8026970">
              <a:off x="3425241" y="2368640"/>
              <a:ext cx="118602" cy="11860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F1E2E51-DA7C-0750-ACB6-467DC0473D4C}"/>
              </a:ext>
            </a:extLst>
          </p:cNvPr>
          <p:cNvSpPr/>
          <p:nvPr/>
        </p:nvSpPr>
        <p:spPr>
          <a:xfrm>
            <a:off x="3581667" y="1248521"/>
            <a:ext cx="2376143" cy="2806916"/>
          </a:xfrm>
          <a:prstGeom prst="roundRect">
            <a:avLst>
              <a:gd name="adj" fmla="val 10572"/>
            </a:avLst>
          </a:prstGeom>
          <a:solidFill>
            <a:schemeClr val="accent3">
              <a:lumMod val="95000"/>
            </a:schemeClr>
          </a:solidFill>
          <a:ln w="28575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767EEC0-08DA-8D97-9D24-11CDEBCF6F11}"/>
              </a:ext>
            </a:extLst>
          </p:cNvPr>
          <p:cNvSpPr/>
          <p:nvPr/>
        </p:nvSpPr>
        <p:spPr>
          <a:xfrm>
            <a:off x="3542144" y="1088063"/>
            <a:ext cx="2236719" cy="405415"/>
          </a:xfrm>
          <a:prstGeom prst="roundRect">
            <a:avLst>
              <a:gd name="adj" fmla="val 29742"/>
            </a:avLst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b="1"/>
              <a:t>Model Selection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6C9E6AC-D174-C580-D6C4-AD359A1E1354}"/>
              </a:ext>
            </a:extLst>
          </p:cNvPr>
          <p:cNvSpPr/>
          <p:nvPr/>
        </p:nvSpPr>
        <p:spPr>
          <a:xfrm>
            <a:off x="3388521" y="1088063"/>
            <a:ext cx="405415" cy="405415"/>
          </a:xfrm>
          <a:prstGeom prst="ellipse">
            <a:avLst/>
          </a:prstGeom>
          <a:solidFill>
            <a:srgbClr val="C92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50AC89-43A6-A7EF-BC5D-B445A51D2B27}"/>
              </a:ext>
            </a:extLst>
          </p:cNvPr>
          <p:cNvGrpSpPr/>
          <p:nvPr/>
        </p:nvGrpSpPr>
        <p:grpSpPr>
          <a:xfrm>
            <a:off x="6006802" y="2325275"/>
            <a:ext cx="287615" cy="287615"/>
            <a:chOff x="3334799" y="2284135"/>
            <a:chExt cx="287615" cy="28761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3B2A637-F690-A0F9-8652-284123F6B648}"/>
                </a:ext>
              </a:extLst>
            </p:cNvPr>
            <p:cNvSpPr/>
            <p:nvPr/>
          </p:nvSpPr>
          <p:spPr>
            <a:xfrm>
              <a:off x="3334799" y="2284135"/>
              <a:ext cx="287615" cy="287615"/>
            </a:xfrm>
            <a:prstGeom prst="ellipse">
              <a:avLst/>
            </a:prstGeom>
            <a:solidFill>
              <a:schemeClr val="accent3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alf Frame 21">
              <a:extLst>
                <a:ext uri="{FF2B5EF4-FFF2-40B4-BE49-F238E27FC236}">
                  <a16:creationId xmlns:a16="http://schemas.microsoft.com/office/drawing/2014/main" id="{CED06B94-98FB-ED69-632B-35A4F0F5B74B}"/>
                </a:ext>
              </a:extLst>
            </p:cNvPr>
            <p:cNvSpPr/>
            <p:nvPr/>
          </p:nvSpPr>
          <p:spPr>
            <a:xfrm rot="8026970">
              <a:off x="3355429" y="2365563"/>
              <a:ext cx="121152" cy="12115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Half Frame 22">
              <a:extLst>
                <a:ext uri="{FF2B5EF4-FFF2-40B4-BE49-F238E27FC236}">
                  <a16:creationId xmlns:a16="http://schemas.microsoft.com/office/drawing/2014/main" id="{75D87964-7690-8E2D-54F7-2547E9A8C5C6}"/>
                </a:ext>
              </a:extLst>
            </p:cNvPr>
            <p:cNvSpPr/>
            <p:nvPr/>
          </p:nvSpPr>
          <p:spPr>
            <a:xfrm rot="8026970">
              <a:off x="3425241" y="2368640"/>
              <a:ext cx="118602" cy="11860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98A2576-7B44-0AEE-6834-E92872CCF8BC}"/>
              </a:ext>
            </a:extLst>
          </p:cNvPr>
          <p:cNvSpPr/>
          <p:nvPr/>
        </p:nvSpPr>
        <p:spPr>
          <a:xfrm>
            <a:off x="6344102" y="1248521"/>
            <a:ext cx="2376143" cy="2806916"/>
          </a:xfrm>
          <a:prstGeom prst="roundRect">
            <a:avLst>
              <a:gd name="adj" fmla="val 10572"/>
            </a:avLst>
          </a:prstGeom>
          <a:solidFill>
            <a:schemeClr val="accent3">
              <a:lumMod val="95000"/>
            </a:schemeClr>
          </a:solidFill>
          <a:ln w="28575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2595B35-EC67-6D7A-3B4D-F9EAD0A286E4}"/>
              </a:ext>
            </a:extLst>
          </p:cNvPr>
          <p:cNvSpPr/>
          <p:nvPr/>
        </p:nvSpPr>
        <p:spPr>
          <a:xfrm>
            <a:off x="6281195" y="1088063"/>
            <a:ext cx="2236719" cy="405415"/>
          </a:xfrm>
          <a:prstGeom prst="roundRect">
            <a:avLst>
              <a:gd name="adj" fmla="val 32221"/>
            </a:avLst>
          </a:prstGeom>
          <a:solidFill>
            <a:schemeClr val="accent3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b="1"/>
              <a:t>Result : Final Model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033CE2F-275F-6B77-816C-759AF885933A}"/>
              </a:ext>
            </a:extLst>
          </p:cNvPr>
          <p:cNvSpPr/>
          <p:nvPr/>
        </p:nvSpPr>
        <p:spPr>
          <a:xfrm>
            <a:off x="6150956" y="1088063"/>
            <a:ext cx="405415" cy="405415"/>
          </a:xfrm>
          <a:prstGeom prst="ellipse">
            <a:avLst/>
          </a:prstGeom>
          <a:solidFill>
            <a:srgbClr val="C927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/>
              <a:t>3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01A4F1-547D-11FD-9D18-533699DA2988}"/>
              </a:ext>
            </a:extLst>
          </p:cNvPr>
          <p:cNvCxnSpPr>
            <a:cxnSpLocks/>
          </p:cNvCxnSpPr>
          <p:nvPr/>
        </p:nvCxnSpPr>
        <p:spPr>
          <a:xfrm>
            <a:off x="819232" y="4210262"/>
            <a:ext cx="7901013" cy="0"/>
          </a:xfrm>
          <a:prstGeom prst="line">
            <a:avLst/>
          </a:prstGeom>
          <a:ln w="19050">
            <a:solidFill>
              <a:srgbClr val="A6A6A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4ABCC2F-1FB8-B849-B934-E4F28D7F9E71}"/>
              </a:ext>
            </a:extLst>
          </p:cNvPr>
          <p:cNvSpPr/>
          <p:nvPr/>
        </p:nvSpPr>
        <p:spPr>
          <a:xfrm>
            <a:off x="819232" y="4360987"/>
            <a:ext cx="7901013" cy="586537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0" tIns="45720" rIns="91440" bIns="45720" rtlCol="0" anchor="ctr"/>
          <a:lstStyle/>
          <a:p>
            <a:pPr marL="285750" indent="-285750">
              <a:buChar char="•"/>
            </a:pPr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</a:rPr>
              <a:t>Cross-Validation Mean R-squared: </a:t>
            </a:r>
            <a:r>
              <a:rPr lang="en-US" sz="1800" b="1">
                <a:solidFill>
                  <a:srgbClr val="C92727"/>
                </a:solidFill>
                <a:latin typeface="Fira Sans" panose="020B0503050000020004" pitchFamily="34" charset="0"/>
              </a:rPr>
              <a:t>0.8634</a:t>
            </a:r>
            <a:endParaRPr lang="en-US" b="1">
              <a:solidFill>
                <a:srgbClr val="C92727"/>
              </a:solidFill>
              <a:latin typeface="Fira Sans" panose="020B0503050000020004" pitchFamily="34" charset="0"/>
            </a:endParaRPr>
          </a:p>
          <a:p>
            <a:pPr marL="285750" indent="-285750">
              <a:buChar char="•"/>
            </a:pPr>
            <a:r>
              <a:rPr lang="en-US">
                <a:solidFill>
                  <a:schemeClr val="tx1"/>
                </a:solidFill>
                <a:latin typeface="Fira Sans" panose="020B0503050000020004" pitchFamily="34" charset="0"/>
              </a:rPr>
              <a:t>Standard Deviation of CV R-squared: </a:t>
            </a:r>
            <a:r>
              <a:rPr lang="en-US" sz="1800" b="1">
                <a:solidFill>
                  <a:srgbClr val="C92727"/>
                </a:solidFill>
                <a:latin typeface="Fira Sans" panose="020B0503050000020004" pitchFamily="34" charset="0"/>
              </a:rPr>
              <a:t>0.0047</a:t>
            </a:r>
            <a:endParaRPr lang="en-US" b="1">
              <a:solidFill>
                <a:srgbClr val="C92727"/>
              </a:solidFill>
              <a:latin typeface="Fira Sans" panose="020B05030500000200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76F106-46A7-422B-2431-841E4BFE3F27}"/>
              </a:ext>
            </a:extLst>
          </p:cNvPr>
          <p:cNvGraphicFramePr>
            <a:graphicFrameLocks noGrp="1"/>
          </p:cNvGraphicFramePr>
          <p:nvPr/>
        </p:nvGraphicFramePr>
        <p:xfrm>
          <a:off x="7204668" y="10022"/>
          <a:ext cx="193933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93933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r"/>
                      <a:r>
                        <a:rPr lang="en-US" sz="1100" b="1" i="1"/>
                        <a:t>Results &amp; Interpretation</a:t>
                      </a:r>
                    </a:p>
                  </a:txBody>
                  <a:tcPr marR="18288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AB2FFE-65BA-1774-38A4-E377EEB17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554862"/>
              </p:ext>
            </p:extLst>
          </p:nvPr>
        </p:nvGraphicFramePr>
        <p:xfrm>
          <a:off x="3655443" y="1553358"/>
          <a:ext cx="2214035" cy="2337942"/>
        </p:xfrm>
        <a:graphic>
          <a:graphicData uri="http://schemas.openxmlformats.org/drawingml/2006/table">
            <a:tbl>
              <a:tblPr/>
              <a:tblGrid>
                <a:gridCol w="647139">
                  <a:extLst>
                    <a:ext uri="{9D8B030D-6E8A-4147-A177-3AD203B41FA5}">
                      <a16:colId xmlns:a16="http://schemas.microsoft.com/office/drawing/2014/main" val="1666499907"/>
                    </a:ext>
                  </a:extLst>
                </a:gridCol>
                <a:gridCol w="391724">
                  <a:extLst>
                    <a:ext uri="{9D8B030D-6E8A-4147-A177-3AD203B41FA5}">
                      <a16:colId xmlns:a16="http://schemas.microsoft.com/office/drawing/2014/main" val="4038598692"/>
                    </a:ext>
                  </a:extLst>
                </a:gridCol>
                <a:gridCol w="391724">
                  <a:extLst>
                    <a:ext uri="{9D8B030D-6E8A-4147-A177-3AD203B41FA5}">
                      <a16:colId xmlns:a16="http://schemas.microsoft.com/office/drawing/2014/main" val="681353392"/>
                    </a:ext>
                  </a:extLst>
                </a:gridCol>
                <a:gridCol w="391724">
                  <a:extLst>
                    <a:ext uri="{9D8B030D-6E8A-4147-A177-3AD203B41FA5}">
                      <a16:colId xmlns:a16="http://schemas.microsoft.com/office/drawing/2014/main" val="3605531764"/>
                    </a:ext>
                  </a:extLst>
                </a:gridCol>
                <a:gridCol w="391724">
                  <a:extLst>
                    <a:ext uri="{9D8B030D-6E8A-4147-A177-3AD203B41FA5}">
                      <a16:colId xmlns:a16="http://schemas.microsoft.com/office/drawing/2014/main" val="3587633874"/>
                    </a:ext>
                  </a:extLst>
                </a:gridCol>
              </a:tblGrid>
              <a:tr h="389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Model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Train R2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Valid R2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Train RMSE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Valid RMSE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784472"/>
                  </a:ext>
                </a:extLst>
              </a:tr>
              <a:tr h="389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Polynomial Regression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0.868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0.861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0.063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0.065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118569"/>
                  </a:ext>
                </a:extLst>
              </a:tr>
              <a:tr h="389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Linear Regression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0.680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0.675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0.098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0.100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357705"/>
                  </a:ext>
                </a:extLst>
              </a:tr>
              <a:tr h="389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Random Forest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1.000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0.998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0.003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28114"/>
                  </a:ext>
                </a:extLst>
              </a:tr>
              <a:tr h="389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Gradient Boosting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0.991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0.989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0.017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0.019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699556"/>
                  </a:ext>
                </a:extLst>
              </a:tr>
              <a:tr h="38965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XGBoost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1.000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0.999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0.003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0.006</a:t>
                      </a:r>
                    </a:p>
                  </a:txBody>
                  <a:tcPr marL="7620" marR="7620" marT="762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3080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9F968B0-F968-F19C-38B9-CEDFF5B67BDE}"/>
              </a:ext>
            </a:extLst>
          </p:cNvPr>
          <p:cNvSpPr txBox="1"/>
          <p:nvPr/>
        </p:nvSpPr>
        <p:spPr>
          <a:xfrm>
            <a:off x="879033" y="4396776"/>
            <a:ext cx="1638860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>
                <a:solidFill>
                  <a:schemeClr val="tx1"/>
                </a:solidFill>
                <a:latin typeface="Fira Sans" panose="020B0503050000020004" pitchFamily="34" charset="0"/>
              </a:rPr>
              <a:t>Robustness of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AE5BEE-00B6-87F8-3916-96D7AC29D8FC}"/>
              </a:ext>
            </a:extLst>
          </p:cNvPr>
          <p:cNvSpPr txBox="1"/>
          <p:nvPr/>
        </p:nvSpPr>
        <p:spPr>
          <a:xfrm>
            <a:off x="961750" y="1447488"/>
            <a:ext cx="2075889" cy="24911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rgbClr val="374151"/>
                </a:solidFill>
                <a:latin typeface="Fira Sans" panose="020B0503050000020004" pitchFamily="34" charset="0"/>
              </a:rPr>
              <a:t>numReviews_pastYear^2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dirty="0" err="1">
                <a:solidFill>
                  <a:srgbClr val="374151"/>
                </a:solidFill>
                <a:latin typeface="Fira Sans" panose="020B0503050000020004" pitchFamily="34" charset="0"/>
              </a:rPr>
              <a:t>numReviews_pastYear</a:t>
            </a:r>
            <a:endParaRPr lang="en-US" sz="1050" dirty="0">
              <a:solidFill>
                <a:srgbClr val="374151"/>
              </a:solidFill>
              <a:latin typeface="Fira Sans" panose="020B05030500000200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dirty="0" err="1">
                <a:solidFill>
                  <a:srgbClr val="374151"/>
                </a:solidFill>
                <a:latin typeface="Fira Sans" panose="020B0503050000020004" pitchFamily="34" charset="0"/>
              </a:rPr>
              <a:t>numReserv_pastYear</a:t>
            </a:r>
            <a:endParaRPr lang="en-US" sz="1050" dirty="0">
              <a:solidFill>
                <a:srgbClr val="374151"/>
              </a:solidFill>
              <a:latin typeface="Fira Sans" panose="020B05030500000200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dirty="0" err="1">
                <a:solidFill>
                  <a:srgbClr val="374151"/>
                </a:solidFill>
                <a:latin typeface="Fira Sans" panose="020B0503050000020004" pitchFamily="34" charset="0"/>
              </a:rPr>
              <a:t>booked_days</a:t>
            </a:r>
            <a:endParaRPr lang="en-US" sz="1050" dirty="0">
              <a:solidFill>
                <a:srgbClr val="374151"/>
              </a:solidFill>
              <a:latin typeface="Fira Sans" panose="020B05030500000200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rgbClr val="374151"/>
                </a:solidFill>
                <a:latin typeface="Fira Sans" panose="020B0503050000020004" pitchFamily="34" charset="0"/>
              </a:rPr>
              <a:t>num_5_star_Rev_pastYear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rgbClr val="374151"/>
                </a:solidFill>
                <a:latin typeface="Fira Sans" panose="020B0503050000020004" pitchFamily="34" charset="0"/>
              </a:rPr>
              <a:t>Max Guests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err="1">
                <a:solidFill>
                  <a:srgbClr val="374151"/>
                </a:solidFill>
                <a:latin typeface="Fira Sans" panose="020B0503050000020004" pitchFamily="34" charset="0"/>
              </a:rPr>
              <a:t>Prev_available</a:t>
            </a:r>
            <a:r>
              <a:rPr lang="en-US" sz="1050" dirty="0" err="1">
                <a:solidFill>
                  <a:srgbClr val="374151"/>
                </a:solidFill>
                <a:latin typeface="Fira Sans" panose="020B0503050000020004" pitchFamily="34" charset="0"/>
              </a:rPr>
              <a:t>_</a:t>
            </a:r>
            <a:r>
              <a:rPr lang="en-US" sz="1050" err="1">
                <a:solidFill>
                  <a:srgbClr val="374151"/>
                </a:solidFill>
                <a:latin typeface="Fira Sans" panose="020B0503050000020004" pitchFamily="34" charset="0"/>
              </a:rPr>
              <a:t>days</a:t>
            </a:r>
            <a:endParaRPr lang="en-US" sz="1050" dirty="0">
              <a:solidFill>
                <a:srgbClr val="374151"/>
              </a:solidFill>
              <a:latin typeface="Fira Sans" panose="020B05030500000200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err="1">
                <a:solidFill>
                  <a:srgbClr val="374151"/>
                </a:solidFill>
                <a:latin typeface="Fira Sans" panose="020B0503050000020004" pitchFamily="34" charset="0"/>
              </a:rPr>
              <a:t>Prev_booked_days</a:t>
            </a:r>
            <a:endParaRPr lang="en-US" sz="1050">
              <a:solidFill>
                <a:srgbClr val="374151"/>
              </a:solidFill>
              <a:latin typeface="Fira Sans" panose="020B05030500000200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dirty="0">
                <a:solidFill>
                  <a:srgbClr val="374151"/>
                </a:solidFill>
                <a:latin typeface="Fira Sans" panose="020B0503050000020004" pitchFamily="34" charset="0"/>
              </a:rPr>
              <a:t>Nightly Rate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050" dirty="0" err="1">
                <a:solidFill>
                  <a:srgbClr val="374151"/>
                </a:solidFill>
                <a:latin typeface="Fira Sans" panose="020B0503050000020004" pitchFamily="34" charset="0"/>
              </a:rPr>
              <a:t>numReserv_pastYear</a:t>
            </a:r>
            <a:endParaRPr lang="en-US" sz="1050" dirty="0">
              <a:latin typeface="Fira Sans" panose="020B05030500000200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8DD02E-0C47-16A9-33C4-172F01F30A10}"/>
              </a:ext>
            </a:extLst>
          </p:cNvPr>
          <p:cNvSpPr txBox="1"/>
          <p:nvPr/>
        </p:nvSpPr>
        <p:spPr>
          <a:xfrm>
            <a:off x="6494228" y="1545459"/>
            <a:ext cx="2075889" cy="17986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Fira Sans" panose="020B0503050000020004" pitchFamily="34" charset="0"/>
                <a:ea typeface="Söhne"/>
                <a:cs typeface="Söhne"/>
              </a:rPr>
              <a:t>Polynomial Regression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050" dirty="0">
                <a:latin typeface="Fira Sans" panose="020B0503050000020004" pitchFamily="34" charset="0"/>
              </a:rPr>
              <a:t>Interpretability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050" dirty="0">
                <a:latin typeface="Fira Sans" panose="020B0503050000020004" pitchFamily="34" charset="0"/>
              </a:rPr>
              <a:t>Competitive R2 Score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050" dirty="0">
                <a:latin typeface="Fira Sans" panose="020B0503050000020004" pitchFamily="34" charset="0"/>
              </a:rPr>
              <a:t>Low Complexity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050" dirty="0">
                <a:latin typeface="Fira Sans" panose="020B0503050000020004" pitchFamily="34" charset="0"/>
              </a:rPr>
              <a:t>Robust Predictive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050" dirty="0">
                <a:latin typeface="Fira Sans" panose="020B0503050000020004" pitchFamily="34" charset="0"/>
              </a:rPr>
              <a:t>Performance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1050" dirty="0">
                <a:latin typeface="Fira Sans" panose="020B0503050000020004" pitchFamily="34" charset="0"/>
              </a:rPr>
              <a:t>Balanced Trade-Off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965301-CF63-CF24-44ED-379104E94D80}"/>
              </a:ext>
            </a:extLst>
          </p:cNvPr>
          <p:cNvGrpSpPr/>
          <p:nvPr/>
        </p:nvGrpSpPr>
        <p:grpSpPr>
          <a:xfrm>
            <a:off x="3244367" y="2325275"/>
            <a:ext cx="287615" cy="287615"/>
            <a:chOff x="3334799" y="2284135"/>
            <a:chExt cx="287615" cy="28761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BA26543-2D03-198A-5262-09C9498120DB}"/>
                </a:ext>
              </a:extLst>
            </p:cNvPr>
            <p:cNvSpPr/>
            <p:nvPr/>
          </p:nvSpPr>
          <p:spPr>
            <a:xfrm>
              <a:off x="3334799" y="2284135"/>
              <a:ext cx="287615" cy="287615"/>
            </a:xfrm>
            <a:prstGeom prst="ellipse">
              <a:avLst/>
            </a:prstGeom>
            <a:solidFill>
              <a:schemeClr val="accent3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alf Frame 10">
              <a:extLst>
                <a:ext uri="{FF2B5EF4-FFF2-40B4-BE49-F238E27FC236}">
                  <a16:creationId xmlns:a16="http://schemas.microsoft.com/office/drawing/2014/main" id="{C0A79D31-E1F9-D555-54FE-98E34FE3372F}"/>
                </a:ext>
              </a:extLst>
            </p:cNvPr>
            <p:cNvSpPr/>
            <p:nvPr/>
          </p:nvSpPr>
          <p:spPr>
            <a:xfrm rot="8026970">
              <a:off x="3355429" y="2365563"/>
              <a:ext cx="121152" cy="12115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Half Frame 27">
              <a:extLst>
                <a:ext uri="{FF2B5EF4-FFF2-40B4-BE49-F238E27FC236}">
                  <a16:creationId xmlns:a16="http://schemas.microsoft.com/office/drawing/2014/main" id="{6D26B906-B665-2507-F2DE-825C5E75D22D}"/>
                </a:ext>
              </a:extLst>
            </p:cNvPr>
            <p:cNvSpPr/>
            <p:nvPr/>
          </p:nvSpPr>
          <p:spPr>
            <a:xfrm rot="8026970">
              <a:off x="3425241" y="2368640"/>
              <a:ext cx="118602" cy="118602"/>
            </a:xfrm>
            <a:prstGeom prst="halfFrame">
              <a:avLst>
                <a:gd name="adj1" fmla="val 17204"/>
                <a:gd name="adj2" fmla="val 1720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29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397"/>
    </mc:Choice>
    <mc:Fallback xmlns="">
      <p:transition spd="slow" advTm="15739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45"/>
          <p:cNvSpPr/>
          <p:nvPr/>
        </p:nvSpPr>
        <p:spPr>
          <a:xfrm>
            <a:off x="2034124" y="2290138"/>
            <a:ext cx="4991081" cy="418500"/>
          </a:xfrm>
          <a:prstGeom prst="roundRect">
            <a:avLst>
              <a:gd name="adj" fmla="val 21188"/>
            </a:avLst>
          </a:prstGeom>
          <a:solidFill>
            <a:schemeClr val="bg2">
              <a:lumMod val="20000"/>
              <a:lumOff val="8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92727"/>
                </a:solidFill>
                <a:latin typeface="Fira Sans"/>
                <a:ea typeface="Fira Sans"/>
                <a:cs typeface="Fira Sans"/>
                <a:sym typeface="Fira Sans"/>
              </a:rPr>
              <a:t>Customer focused approach</a:t>
            </a:r>
            <a:endParaRPr sz="1050">
              <a:solidFill>
                <a:srgbClr val="C92727"/>
              </a:solidFill>
            </a:endParaRPr>
          </a:p>
        </p:txBody>
      </p:sp>
      <p:sp>
        <p:nvSpPr>
          <p:cNvPr id="1992" name="Google Shape;1992;p45"/>
          <p:cNvSpPr txBox="1"/>
          <p:nvPr/>
        </p:nvSpPr>
        <p:spPr>
          <a:xfrm>
            <a:off x="1306703" y="3147911"/>
            <a:ext cx="2998084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Ratings Overall</a:t>
            </a:r>
            <a:endParaRPr sz="1800" b="1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01" name="Google Shape;2001;p45"/>
          <p:cNvSpPr txBox="1"/>
          <p:nvPr/>
        </p:nvSpPr>
        <p:spPr>
          <a:xfrm>
            <a:off x="302076" y="935475"/>
            <a:ext cx="2368987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tx1"/>
                </a:solidFill>
                <a:latin typeface="Fira Sans"/>
                <a:ea typeface="Fira Sans"/>
                <a:cs typeface="Fira Sans"/>
                <a:sym typeface="Fira Sans"/>
              </a:rPr>
              <a:t>Our framework</a:t>
            </a:r>
            <a:endParaRPr lang="en-US" sz="2400" b="1">
              <a:solidFill>
                <a:schemeClr val="tx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02" name="Google Shape;2002;p45"/>
          <p:cNvSpPr txBox="1"/>
          <p:nvPr/>
        </p:nvSpPr>
        <p:spPr>
          <a:xfrm>
            <a:off x="2768513" y="1173443"/>
            <a:ext cx="6164031" cy="99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To analyze the effect of non-controllable and controllable factors on overall ratings and occupancy rate, empowering hosts to enhance satisfaction and optimize revenue.</a:t>
            </a:r>
          </a:p>
        </p:txBody>
      </p:sp>
      <p:cxnSp>
        <p:nvCxnSpPr>
          <p:cNvPr id="2003" name="Google Shape;2003;p45"/>
          <p:cNvCxnSpPr>
            <a:cxnSpLocks/>
          </p:cNvCxnSpPr>
          <p:nvPr/>
        </p:nvCxnSpPr>
        <p:spPr>
          <a:xfrm>
            <a:off x="756715" y="1000132"/>
            <a:ext cx="616403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5FDD70F-9E88-BF39-5021-CAA35D92E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609076"/>
              </p:ext>
            </p:extLst>
          </p:nvPr>
        </p:nvGraphicFramePr>
        <p:xfrm>
          <a:off x="7556360" y="10022"/>
          <a:ext cx="1587639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587639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r"/>
                      <a:r>
                        <a:rPr lang="en-US" sz="1100" b="1" i="1"/>
                        <a:t>Business Insights</a:t>
                      </a:r>
                    </a:p>
                  </a:txBody>
                  <a:tcPr marR="18288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  <p:cxnSp>
        <p:nvCxnSpPr>
          <p:cNvPr id="17" name="Google Shape;2003;p45">
            <a:extLst>
              <a:ext uri="{FF2B5EF4-FFF2-40B4-BE49-F238E27FC236}">
                <a16:creationId xmlns:a16="http://schemas.microsoft.com/office/drawing/2014/main" id="{4A7E6682-12BD-B519-F7DF-9ACF46C4A460}"/>
              </a:ext>
            </a:extLst>
          </p:cNvPr>
          <p:cNvCxnSpPr>
            <a:cxnSpLocks/>
          </p:cNvCxnSpPr>
          <p:nvPr/>
        </p:nvCxnSpPr>
        <p:spPr>
          <a:xfrm>
            <a:off x="2729410" y="1270087"/>
            <a:ext cx="0" cy="640111"/>
          </a:xfrm>
          <a:prstGeom prst="straightConnector1">
            <a:avLst/>
          </a:prstGeom>
          <a:noFill/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1CF4966-76D7-5F4C-D131-9D5AD5A64D5C}"/>
              </a:ext>
            </a:extLst>
          </p:cNvPr>
          <p:cNvSpPr txBox="1"/>
          <p:nvPr/>
        </p:nvSpPr>
        <p:spPr>
          <a:xfrm>
            <a:off x="399058" y="3547751"/>
            <a:ext cx="34321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i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Including Instant Book, maintaining consistent ratings, and earning high reviews positively impacts overall ratings, boosting business performance.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D68521-5912-8114-FA55-6D24ECD85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</p:spPr>
        <p:txBody>
          <a:bodyPr/>
          <a:lstStyle/>
          <a:p>
            <a:r>
              <a:rPr lang="en-US"/>
              <a:t>Business Insights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D8BAB1-20DF-2428-EC03-215DA4F128B2}"/>
              </a:ext>
            </a:extLst>
          </p:cNvPr>
          <p:cNvCxnSpPr>
            <a:stCxn id="1990" idx="2"/>
          </p:cNvCxnSpPr>
          <p:nvPr/>
        </p:nvCxnSpPr>
        <p:spPr>
          <a:xfrm flipH="1">
            <a:off x="4529664" y="2708638"/>
            <a:ext cx="1" cy="218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245517D-C0EF-6ADA-C30B-6F074826E7C0}"/>
              </a:ext>
            </a:extLst>
          </p:cNvPr>
          <p:cNvCxnSpPr>
            <a:cxnSpLocks/>
          </p:cNvCxnSpPr>
          <p:nvPr/>
        </p:nvCxnSpPr>
        <p:spPr>
          <a:xfrm rot="5400000">
            <a:off x="3363948" y="1997792"/>
            <a:ext cx="440002" cy="18765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59A31C7-DAF4-F27E-A563-1DA0616138C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41998" y="1796305"/>
            <a:ext cx="450073" cy="22747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1992;p45">
            <a:extLst>
              <a:ext uri="{FF2B5EF4-FFF2-40B4-BE49-F238E27FC236}">
                <a16:creationId xmlns:a16="http://schemas.microsoft.com/office/drawing/2014/main" id="{845D3374-A656-5A03-F2FA-63641086E9DB}"/>
              </a:ext>
            </a:extLst>
          </p:cNvPr>
          <p:cNvSpPr txBox="1"/>
          <p:nvPr/>
        </p:nvSpPr>
        <p:spPr>
          <a:xfrm>
            <a:off x="5312797" y="3148640"/>
            <a:ext cx="2998084" cy="4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Occupancy Rate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BD3155-917E-44AF-25A1-03336BD08084}"/>
              </a:ext>
            </a:extLst>
          </p:cNvPr>
          <p:cNvSpPr txBox="1"/>
          <p:nvPr/>
        </p:nvSpPr>
        <p:spPr>
          <a:xfrm>
            <a:off x="5866553" y="3550886"/>
            <a:ext cx="26613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i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5 start reviews, reservations, and booked days, max guest &amp; nightly rate all influence the occupancy rate.</a:t>
            </a:r>
          </a:p>
        </p:txBody>
      </p:sp>
    </p:spTree>
    <p:extLst>
      <p:ext uri="{BB962C8B-B14F-4D97-AF65-F5344CB8AC3E}">
        <p14:creationId xmlns:p14="http://schemas.microsoft.com/office/powerpoint/2010/main" val="8327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658"/>
    </mc:Choice>
    <mc:Fallback xmlns="">
      <p:transition spd="slow" advTm="11365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B06022-69D5-B9D4-F8D5-339E417DA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005886"/>
              </p:ext>
            </p:extLst>
          </p:nvPr>
        </p:nvGraphicFramePr>
        <p:xfrm>
          <a:off x="7556360" y="10022"/>
          <a:ext cx="1587639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587639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r"/>
                      <a:r>
                        <a:rPr lang="en-US" sz="1100" b="1" i="1"/>
                        <a:t>Business Insights</a:t>
                      </a:r>
                    </a:p>
                  </a:txBody>
                  <a:tcPr marR="18288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6DDFA34E-00B3-0301-405B-8D05712144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11"/>
          <a:stretch/>
        </p:blipFill>
        <p:spPr>
          <a:xfrm>
            <a:off x="5299532" y="309633"/>
            <a:ext cx="3771790" cy="27873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2EF293-C7A2-FE95-7B32-B67281184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37825"/>
          <a:stretch/>
        </p:blipFill>
        <p:spPr>
          <a:xfrm>
            <a:off x="119368" y="313656"/>
            <a:ext cx="5094463" cy="3220257"/>
          </a:xfrm>
          <a:prstGeom prst="rect">
            <a:avLst/>
          </a:prstGeom>
        </p:spPr>
      </p:pic>
      <p:sp>
        <p:nvSpPr>
          <p:cNvPr id="19" name="Google Shape;1912;p42">
            <a:extLst>
              <a:ext uri="{FF2B5EF4-FFF2-40B4-BE49-F238E27FC236}">
                <a16:creationId xmlns:a16="http://schemas.microsoft.com/office/drawing/2014/main" id="{E9419113-D2F4-2D56-0F08-E7E45EBEAC80}"/>
              </a:ext>
            </a:extLst>
          </p:cNvPr>
          <p:cNvSpPr/>
          <p:nvPr/>
        </p:nvSpPr>
        <p:spPr>
          <a:xfrm rot="16200000" flipH="1">
            <a:off x="6974989" y="1699624"/>
            <a:ext cx="560400" cy="377179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9272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vert="vert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bg1"/>
                </a:solidFill>
                <a:latin typeface="Fira Sans" panose="020B0503050000020004" pitchFamily="34" charset="0"/>
              </a:rPr>
              <a:t>Recommendations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636296-0D69-BA13-A001-F48E1B41AE82}"/>
              </a:ext>
            </a:extLst>
          </p:cNvPr>
          <p:cNvGrpSpPr/>
          <p:nvPr/>
        </p:nvGrpSpPr>
        <p:grpSpPr>
          <a:xfrm>
            <a:off x="119368" y="3243305"/>
            <a:ext cx="5094463" cy="1538986"/>
            <a:chOff x="3323304" y="1750828"/>
            <a:chExt cx="7133190" cy="215486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B6A9461-E5EE-7374-395B-77C0E0116608}"/>
                </a:ext>
              </a:extLst>
            </p:cNvPr>
            <p:cNvSpPr/>
            <p:nvPr/>
          </p:nvSpPr>
          <p:spPr>
            <a:xfrm>
              <a:off x="3323304" y="1750828"/>
              <a:ext cx="7133190" cy="215486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9902A6-97B8-5B8F-9BD3-7AEF7CC1F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629" r="8052"/>
            <a:stretch/>
          </p:blipFill>
          <p:spPr>
            <a:xfrm>
              <a:off x="5217041" y="1832180"/>
              <a:ext cx="3540113" cy="1828800"/>
            </a:xfrm>
            <a:prstGeom prst="rect">
              <a:avLst/>
            </a:prstGeom>
          </p:spPr>
        </p:pic>
      </p:grpSp>
      <p:sp>
        <p:nvSpPr>
          <p:cNvPr id="25" name="Google Shape;2002;p45">
            <a:extLst>
              <a:ext uri="{FF2B5EF4-FFF2-40B4-BE49-F238E27FC236}">
                <a16:creationId xmlns:a16="http://schemas.microsoft.com/office/drawing/2014/main" id="{7A2A7C65-B3EE-F99E-58DF-9AD54DEC5697}"/>
              </a:ext>
            </a:extLst>
          </p:cNvPr>
          <p:cNvSpPr txBox="1"/>
          <p:nvPr/>
        </p:nvSpPr>
        <p:spPr>
          <a:xfrm>
            <a:off x="5293019" y="3904702"/>
            <a:ext cx="3930169" cy="99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>
                <a:solidFill>
                  <a:schemeClr val="tx1"/>
                </a:solidFill>
                <a:effectLst/>
                <a:latin typeface="Fira Sans" panose="020B0503050000020004" pitchFamily="34" charset="0"/>
              </a:rPr>
              <a:t>Display predicted high-rate listings in green, making it easier for users to quickly assess the quality of a listing. This visual update aims to enhance the user experience by providing a more intuitive and immediate understanding of a property's reputation even for newer properties.</a:t>
            </a:r>
            <a:endParaRPr lang="en-US" sz="1050">
              <a:solidFill>
                <a:schemeClr val="tx1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FF4ACD-E1A3-B4ED-B2AB-A23D403E9764}"/>
              </a:ext>
            </a:extLst>
          </p:cNvPr>
          <p:cNvSpPr/>
          <p:nvPr/>
        </p:nvSpPr>
        <p:spPr>
          <a:xfrm>
            <a:off x="1216479" y="2971800"/>
            <a:ext cx="424542" cy="125195"/>
          </a:xfrm>
          <a:prstGeom prst="rect">
            <a:avLst/>
          </a:prstGeom>
          <a:solidFill>
            <a:srgbClr val="92D05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89E879-BB10-AD9C-5549-1A2E1B6325F6}"/>
              </a:ext>
            </a:extLst>
          </p:cNvPr>
          <p:cNvSpPr/>
          <p:nvPr/>
        </p:nvSpPr>
        <p:spPr>
          <a:xfrm>
            <a:off x="4654750" y="2982358"/>
            <a:ext cx="424542" cy="125195"/>
          </a:xfrm>
          <a:prstGeom prst="rect">
            <a:avLst/>
          </a:prstGeom>
          <a:solidFill>
            <a:srgbClr val="92D05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B69C27-259E-3B0C-F4E7-F2D342F4A584}"/>
              </a:ext>
            </a:extLst>
          </p:cNvPr>
          <p:cNvSpPr/>
          <p:nvPr/>
        </p:nvSpPr>
        <p:spPr>
          <a:xfrm>
            <a:off x="2303312" y="3413195"/>
            <a:ext cx="611338" cy="350541"/>
          </a:xfrm>
          <a:prstGeom prst="rect">
            <a:avLst/>
          </a:prstGeom>
          <a:solidFill>
            <a:srgbClr val="92D05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37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1969"/>
    </mc:Choice>
    <mc:Fallback>
      <p:transition advTm="51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AFFAE-4432-BD1A-B16A-372EBF82E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571750"/>
            <a:ext cx="7704000" cy="445853"/>
          </a:xfrm>
        </p:spPr>
        <p:txBody>
          <a:bodyPr/>
          <a:lstStyle/>
          <a:p>
            <a:r>
              <a:rPr lang="en-US" sz="180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F1538-D79B-1C85-0E0F-36E0C1AA0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480" y="2965002"/>
            <a:ext cx="6400327" cy="20283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800">
                <a:hlinkClick r:id="rId3"/>
              </a:rPr>
              <a:t>https://masterhost.ca/airbnb-profitabilityhouston/#:~:text=The%20Houston%20Airbnb%20market%20manifests,Max%20Daily%20Rate%20reaches%20%24204</a:t>
            </a:r>
            <a:r>
              <a:rPr lang="en-US" sz="800"/>
              <a:t>. </a:t>
            </a:r>
            <a:r>
              <a:rPr lang="en-US" sz="800">
                <a:hlinkClick r:id="rId4"/>
              </a:rPr>
              <a:t>https://www.mashvisor.com/blog/airbnb-houston/https://www.hostyapp.com/why-airbnb-in-houston-is-a-great-investment-short-review/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>
                <a:hlinkClick r:id="rId5"/>
              </a:rPr>
              <a:t>https://chat.openai.com/share/91c12a67-1726-4d4b-bb93-3ec6f0ebc691</a:t>
            </a:r>
          </a:p>
          <a:p>
            <a:pPr>
              <a:lnSpc>
                <a:spcPct val="150000"/>
              </a:lnSpc>
            </a:pPr>
            <a:r>
              <a:rPr lang="en-US" sz="800">
                <a:hlinkClick r:id="rId5"/>
              </a:rPr>
              <a:t>https://chat.openai.com/share/d9498290-7e75-4f06-ad80-8779ad3ac9d3</a:t>
            </a:r>
          </a:p>
          <a:p>
            <a:pPr>
              <a:lnSpc>
                <a:spcPct val="150000"/>
              </a:lnSpc>
            </a:pPr>
            <a:r>
              <a:rPr lang="en-US" sz="800">
                <a:hlinkClick r:id="rId6"/>
              </a:rPr>
              <a:t>https://chat.openai.com/c/07fc29e3-284a-4d9b-bc8f-ecd0b69114de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/>
              <a:t>Effects of reputation on guest satisfaction: From the perspective of two-sided reviews on Airbnb:  </a:t>
            </a:r>
            <a:r>
              <a:rPr lang="en-US" sz="800">
                <a:hlinkClick r:id="rId7"/>
              </a:rPr>
              <a:t>https://scholar.google.com/citations?view_op=view_citation&amp;hl=en&amp;user=O0YpdN8AAAAJ&amp;citation_for_view=O0YpdN8AAAAJ:R3hNpaxXUhUC</a:t>
            </a:r>
          </a:p>
          <a:p>
            <a:endParaRPr lang="en-US" sz="8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5CE0AA-9AB7-C78B-CCE9-AFF3E2C86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84587"/>
              </p:ext>
            </p:extLst>
          </p:nvPr>
        </p:nvGraphicFramePr>
        <p:xfrm>
          <a:off x="7998488" y="10022"/>
          <a:ext cx="114551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14551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r"/>
                      <a:r>
                        <a:rPr lang="en-US" sz="1100" b="1" i="1"/>
                        <a:t>References</a:t>
                      </a:r>
                    </a:p>
                  </a:txBody>
                  <a:tcPr marR="18288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749577B-7B80-BD0D-DDD3-71C5943A9E18}"/>
              </a:ext>
            </a:extLst>
          </p:cNvPr>
          <p:cNvCxnSpPr>
            <a:cxnSpLocks/>
          </p:cNvCxnSpPr>
          <p:nvPr/>
        </p:nvCxnSpPr>
        <p:spPr>
          <a:xfrm>
            <a:off x="522987" y="2512741"/>
            <a:ext cx="7901013" cy="0"/>
          </a:xfrm>
          <a:prstGeom prst="line">
            <a:avLst/>
          </a:prstGeom>
          <a:ln w="19050">
            <a:solidFill>
              <a:srgbClr val="A6A6A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906E596E-A7AD-6B76-35E3-30D6A4585A92}"/>
              </a:ext>
            </a:extLst>
          </p:cNvPr>
          <p:cNvSpPr txBox="1">
            <a:spLocks/>
          </p:cNvSpPr>
          <p:nvPr/>
        </p:nvSpPr>
        <p:spPr>
          <a:xfrm>
            <a:off x="720000" y="40097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ira Sans"/>
              <a:buNone/>
              <a:defRPr sz="32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"/>
              <a:t>Learnings from the project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B95DA03-AACD-76AB-7CB0-A60DE86C1409}"/>
              </a:ext>
            </a:extLst>
          </p:cNvPr>
          <p:cNvSpPr txBox="1">
            <a:spLocks/>
          </p:cNvSpPr>
          <p:nvPr/>
        </p:nvSpPr>
        <p:spPr>
          <a:xfrm>
            <a:off x="497531" y="986011"/>
            <a:ext cx="8148937" cy="1526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100" b="1">
                <a:solidFill>
                  <a:srgbClr val="C92727"/>
                </a:solidFill>
                <a:latin typeface="Fira Sans" panose="020B0503050000020004" pitchFamily="34" charset="0"/>
              </a:rPr>
              <a:t>Challenge Hypotheses</a:t>
            </a:r>
            <a:r>
              <a:rPr lang="en-US" sz="1100">
                <a:latin typeface="Fira Sans" panose="020B0503050000020004" pitchFamily="34" charset="0"/>
              </a:rPr>
              <a:t>: While it's natural to form initial hypotheses, we discovered unexpected trends after data analysis. </a:t>
            </a:r>
          </a:p>
          <a:p>
            <a:pPr marL="139700" indent="0">
              <a:buNone/>
            </a:pPr>
            <a:endParaRPr lang="en-US" sz="1100">
              <a:latin typeface="Fira Sans" panose="020B0503050000020004" pitchFamily="34" charset="0"/>
            </a:endParaRPr>
          </a:p>
          <a:p>
            <a:r>
              <a:rPr lang="en-US" sz="1100" b="1">
                <a:solidFill>
                  <a:srgbClr val="C92727"/>
                </a:solidFill>
                <a:latin typeface="Fira Sans" panose="020B0503050000020004" pitchFamily="34" charset="0"/>
              </a:rPr>
              <a:t>Target-Dependent Modeling</a:t>
            </a:r>
            <a:r>
              <a:rPr lang="en-US" sz="1100">
                <a:latin typeface="Fira Sans" panose="020B0503050000020004" pitchFamily="34" charset="0"/>
              </a:rPr>
              <a:t>: The choice of the best predictive model is highly dependent on the specific goal, whether it's forecasting ratings or predicting booking likelihood. </a:t>
            </a:r>
          </a:p>
          <a:p>
            <a:endParaRPr lang="en-US" sz="1100">
              <a:latin typeface="Fira Sans" panose="020B0503050000020004" pitchFamily="34" charset="0"/>
            </a:endParaRPr>
          </a:p>
          <a:p>
            <a:r>
              <a:rPr lang="en-US" sz="1100" b="1">
                <a:solidFill>
                  <a:srgbClr val="C92727"/>
                </a:solidFill>
                <a:latin typeface="Fira Sans" panose="020B0503050000020004" pitchFamily="34" charset="0"/>
              </a:rPr>
              <a:t>Importance of Feature Selection</a:t>
            </a:r>
            <a:r>
              <a:rPr lang="en-US" sz="1100">
                <a:latin typeface="Fira Sans" panose="020B0503050000020004" pitchFamily="34" charset="0"/>
              </a:rPr>
              <a:t>: Identify which features are most predictive for your specific objectives. Different targets might require focusing on different subsets of features.</a:t>
            </a:r>
          </a:p>
        </p:txBody>
      </p:sp>
    </p:spTree>
    <p:extLst>
      <p:ext uri="{BB962C8B-B14F-4D97-AF65-F5344CB8AC3E}">
        <p14:creationId xmlns:p14="http://schemas.microsoft.com/office/powerpoint/2010/main" val="160246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662"/>
    </mc:Choice>
    <mc:Fallback xmlns="">
      <p:transition spd="slow" advTm="11066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7D02A2-8BF8-F0EA-5DE2-A573555F4AAC}"/>
              </a:ext>
            </a:extLst>
          </p:cNvPr>
          <p:cNvSpPr/>
          <p:nvPr/>
        </p:nvSpPr>
        <p:spPr>
          <a:xfrm>
            <a:off x="539851" y="2870455"/>
            <a:ext cx="7888352" cy="3516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rgbClr val="C9272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87D6F6-B224-A1E1-6615-BCB63B4AC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177437"/>
              </p:ext>
            </p:extLst>
          </p:nvPr>
        </p:nvGraphicFramePr>
        <p:xfrm>
          <a:off x="539850" y="2364696"/>
          <a:ext cx="7888354" cy="2386980"/>
        </p:xfrm>
        <a:graphic>
          <a:graphicData uri="http://schemas.openxmlformats.org/drawingml/2006/table">
            <a:tbl>
              <a:tblPr/>
              <a:tblGrid>
                <a:gridCol w="2220582">
                  <a:extLst>
                    <a:ext uri="{9D8B030D-6E8A-4147-A177-3AD203B41FA5}">
                      <a16:colId xmlns:a16="http://schemas.microsoft.com/office/drawing/2014/main" val="2953288639"/>
                    </a:ext>
                  </a:extLst>
                </a:gridCol>
                <a:gridCol w="1416943">
                  <a:extLst>
                    <a:ext uri="{9D8B030D-6E8A-4147-A177-3AD203B41FA5}">
                      <a16:colId xmlns:a16="http://schemas.microsoft.com/office/drawing/2014/main" val="3642833796"/>
                    </a:ext>
                  </a:extLst>
                </a:gridCol>
                <a:gridCol w="1416943">
                  <a:extLst>
                    <a:ext uri="{9D8B030D-6E8A-4147-A177-3AD203B41FA5}">
                      <a16:colId xmlns:a16="http://schemas.microsoft.com/office/drawing/2014/main" val="3439547100"/>
                    </a:ext>
                  </a:extLst>
                </a:gridCol>
                <a:gridCol w="1416943">
                  <a:extLst>
                    <a:ext uri="{9D8B030D-6E8A-4147-A177-3AD203B41FA5}">
                      <a16:colId xmlns:a16="http://schemas.microsoft.com/office/drawing/2014/main" val="840279696"/>
                    </a:ext>
                  </a:extLst>
                </a:gridCol>
                <a:gridCol w="1416943">
                  <a:extLst>
                    <a:ext uri="{9D8B030D-6E8A-4147-A177-3AD203B41FA5}">
                      <a16:colId xmlns:a16="http://schemas.microsoft.com/office/drawing/2014/main" val="2695724802"/>
                    </a:ext>
                  </a:extLst>
                </a:gridCol>
              </a:tblGrid>
              <a:tr h="378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Model 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Training R2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Validation R2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Training RMSE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Validation RMSE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9636972"/>
                  </a:ext>
                </a:extLst>
              </a:tr>
              <a:tr h="378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Polynomial Regression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0.867744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0.861158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0.063051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0.065165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3972844"/>
                  </a:ext>
                </a:extLst>
              </a:tr>
              <a:tr h="378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Linear Regression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0.680242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0.675288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0.098039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0.099656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7484013"/>
                  </a:ext>
                </a:extLst>
              </a:tr>
              <a:tr h="378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Random Forest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0.999645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0.997681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0.003265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0.008422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0388912"/>
                  </a:ext>
                </a:extLst>
              </a:tr>
              <a:tr h="378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Gradient Boosting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0.990638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0.988669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0.016776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0.018616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7985350"/>
                  </a:ext>
                </a:extLst>
              </a:tr>
              <a:tr h="378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XGBoost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0.999660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0.998804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0.003196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Fira Sans" panose="020B0503050000020004" pitchFamily="34" charset="0"/>
                        </a:rPr>
                        <a:t>0.006048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5586702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8ADC46B-6E95-F4A9-B3E9-85D74A699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82" y="1033334"/>
            <a:ext cx="7704000" cy="572700"/>
          </a:xfrm>
        </p:spPr>
        <p:txBody>
          <a:bodyPr/>
          <a:lstStyle/>
          <a:p>
            <a:r>
              <a:rPr lang="en-US"/>
              <a:t>BACKUP SLIDES</a:t>
            </a:r>
            <a:br>
              <a:rPr lang="en-US"/>
            </a:br>
            <a:br>
              <a:rPr lang="en-US"/>
            </a:br>
            <a:r>
              <a:rPr lang="en-US" sz="1800"/>
              <a:t>Model performance for occupancy rate prediction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5981CA-A5C3-D428-02A6-7126E8263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52584"/>
              </p:ext>
            </p:extLst>
          </p:nvPr>
        </p:nvGraphicFramePr>
        <p:xfrm>
          <a:off x="7928148" y="10022"/>
          <a:ext cx="121585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21585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 dirty="0"/>
                        <a:t>Model 2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082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2F966-6847-29AD-87ED-2E894FF5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Stats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9AE97B4-5327-F6A5-E072-0605D84EC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10" y="1437599"/>
            <a:ext cx="5500687" cy="299108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EB828A6-BBD2-F00F-AEE3-9583B08F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08" y="385762"/>
            <a:ext cx="2112045" cy="468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90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2F966-6847-29AD-87ED-2E894FF52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Stats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FC3352-4DE5-735D-0EAD-E5FBE5A9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15548"/>
              </p:ext>
            </p:extLst>
          </p:nvPr>
        </p:nvGraphicFramePr>
        <p:xfrm>
          <a:off x="7928148" y="10022"/>
          <a:ext cx="121585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21585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 dirty="0"/>
                        <a:t>Raw Data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  <p:pic>
        <p:nvPicPr>
          <p:cNvPr id="4" name="Picture 3" descr="A screenshot of a document&#10;&#10;Description automatically generated">
            <a:extLst>
              <a:ext uri="{FF2B5EF4-FFF2-40B4-BE49-F238E27FC236}">
                <a16:creationId xmlns:a16="http://schemas.microsoft.com/office/drawing/2014/main" id="{3152A852-D5F9-F8E7-29B5-C5F966BCD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690" y="1017725"/>
            <a:ext cx="5566620" cy="409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33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92FA6BC-26A2-A815-07E4-B9054DD35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410" y="1200161"/>
            <a:ext cx="3055454" cy="527100"/>
          </a:xfrm>
        </p:spPr>
        <p:txBody>
          <a:bodyPr/>
          <a:lstStyle/>
          <a:p>
            <a:r>
              <a:rPr lang="en-US"/>
              <a:t>Importing libraries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7DFEE-66E6-3150-3940-5A3B9884940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219585" y="1529874"/>
            <a:ext cx="3637737" cy="527100"/>
          </a:xfrm>
        </p:spPr>
        <p:txBody>
          <a:bodyPr/>
          <a:lstStyle/>
          <a:p>
            <a:pPr algn="r"/>
            <a:r>
              <a:rPr lang="en-US"/>
              <a:t>Loading the Dataset</a:t>
            </a:r>
          </a:p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E9E0DBC-D2DF-7846-A5E2-2FE8CF1E8CE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42070" y="1727262"/>
            <a:ext cx="3918095" cy="1437192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00"/>
              <a:t>import pandas as pd</a:t>
            </a:r>
          </a:p>
          <a:p>
            <a:r>
              <a:rPr lang="en-US" sz="800"/>
              <a:t>from </a:t>
            </a:r>
            <a:r>
              <a:rPr lang="en-US" sz="800" err="1"/>
              <a:t>sklearn.model_selection</a:t>
            </a:r>
            <a:r>
              <a:rPr lang="en-US" sz="800"/>
              <a:t> import </a:t>
            </a:r>
            <a:r>
              <a:rPr lang="en-US" sz="800" err="1"/>
              <a:t>train_test_split</a:t>
            </a:r>
            <a:endParaRPr lang="en-US" sz="800"/>
          </a:p>
          <a:p>
            <a:r>
              <a:rPr lang="en-US" sz="800"/>
              <a:t>from </a:t>
            </a:r>
            <a:r>
              <a:rPr lang="en-US" sz="800" err="1"/>
              <a:t>sklearn.preprocessing</a:t>
            </a:r>
            <a:r>
              <a:rPr lang="en-US" sz="800"/>
              <a:t> import </a:t>
            </a:r>
            <a:r>
              <a:rPr lang="en-US" sz="800" err="1"/>
              <a:t>PolynomialFeatures</a:t>
            </a:r>
            <a:r>
              <a:rPr lang="en-US" sz="800"/>
              <a:t>, </a:t>
            </a:r>
            <a:r>
              <a:rPr lang="en-US" sz="800" err="1"/>
              <a:t>MaxAbsScaler</a:t>
            </a:r>
            <a:r>
              <a:rPr lang="en-US" sz="800"/>
              <a:t>, </a:t>
            </a:r>
            <a:r>
              <a:rPr lang="en-US" sz="800" err="1"/>
              <a:t>OneHotEncoder</a:t>
            </a:r>
            <a:endParaRPr lang="en-US" sz="800"/>
          </a:p>
          <a:p>
            <a:r>
              <a:rPr lang="en-US" sz="800"/>
              <a:t>from </a:t>
            </a:r>
            <a:r>
              <a:rPr lang="en-US" sz="800" err="1"/>
              <a:t>sklearn.impute</a:t>
            </a:r>
            <a:r>
              <a:rPr lang="en-US" sz="800"/>
              <a:t> import </a:t>
            </a:r>
            <a:r>
              <a:rPr lang="en-US" sz="800" err="1"/>
              <a:t>SimpleImputer</a:t>
            </a:r>
            <a:endParaRPr lang="en-US" sz="800"/>
          </a:p>
          <a:p>
            <a:r>
              <a:rPr lang="en-US" sz="800"/>
              <a:t>from </a:t>
            </a:r>
            <a:r>
              <a:rPr lang="en-US" sz="800" err="1"/>
              <a:t>sklearn.compose</a:t>
            </a:r>
            <a:r>
              <a:rPr lang="en-US" sz="800"/>
              <a:t> import </a:t>
            </a:r>
            <a:r>
              <a:rPr lang="en-US" sz="800" err="1"/>
              <a:t>ColumnTransformer</a:t>
            </a:r>
            <a:endParaRPr lang="en-US" sz="800"/>
          </a:p>
          <a:p>
            <a:r>
              <a:rPr lang="en-US" sz="800"/>
              <a:t>from </a:t>
            </a:r>
            <a:r>
              <a:rPr lang="en-US" sz="800" err="1"/>
              <a:t>sklearn.linear_model</a:t>
            </a:r>
            <a:r>
              <a:rPr lang="en-US" sz="800"/>
              <a:t> import </a:t>
            </a:r>
            <a:r>
              <a:rPr lang="en-US" sz="800" err="1"/>
              <a:t>LinearRegression</a:t>
            </a:r>
            <a:endParaRPr lang="en-US" sz="800"/>
          </a:p>
          <a:p>
            <a:r>
              <a:rPr lang="en-US" sz="800"/>
              <a:t>from </a:t>
            </a:r>
            <a:r>
              <a:rPr lang="en-US" sz="800" err="1"/>
              <a:t>sklearn.metrics</a:t>
            </a:r>
            <a:r>
              <a:rPr lang="en-US" sz="800"/>
              <a:t> import </a:t>
            </a:r>
            <a:r>
              <a:rPr lang="en-US" sz="800" err="1"/>
              <a:t>mean_squared_error</a:t>
            </a:r>
            <a:r>
              <a:rPr lang="en-US" sz="800"/>
              <a:t>, r2_score</a:t>
            </a:r>
          </a:p>
          <a:p>
            <a:r>
              <a:rPr lang="en-US" sz="800"/>
              <a:t>import </a:t>
            </a:r>
            <a:r>
              <a:rPr lang="en-US" sz="800" err="1"/>
              <a:t>numpy</a:t>
            </a:r>
            <a:r>
              <a:rPr lang="en-US" sz="800"/>
              <a:t> as np</a:t>
            </a:r>
          </a:p>
          <a:p>
            <a:r>
              <a:rPr lang="en-US" sz="800"/>
              <a:t>from </a:t>
            </a:r>
            <a:r>
              <a:rPr lang="en-US" sz="800" err="1"/>
              <a:t>sklearn.pipeline</a:t>
            </a:r>
            <a:r>
              <a:rPr lang="en-US" sz="800"/>
              <a:t> import Pipeline</a:t>
            </a:r>
          </a:p>
          <a:p>
            <a:endParaRPr lang="en-US" sz="800"/>
          </a:p>
          <a:p>
            <a:endParaRPr lang="en-US" sz="800"/>
          </a:p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FAE0B4-DBFC-65F0-BCD4-0D106CCE4B3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831396" y="1690353"/>
            <a:ext cx="3928879" cy="1447975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900">
                <a:solidFill>
                  <a:schemeClr val="tx1"/>
                </a:solidFill>
              </a:rPr>
              <a:t># Load the dataset data = </a:t>
            </a:r>
            <a:r>
              <a:rPr lang="en-US" sz="900" err="1">
                <a:solidFill>
                  <a:schemeClr val="tx1"/>
                </a:solidFill>
              </a:rPr>
              <a:t>pd.read_csv</a:t>
            </a:r>
            <a:r>
              <a:rPr lang="en-US" sz="900">
                <a:solidFill>
                  <a:schemeClr val="tx1"/>
                </a:solidFill>
              </a:rPr>
              <a:t>('/content/</a:t>
            </a:r>
            <a:r>
              <a:rPr lang="en-US" sz="900" err="1">
                <a:solidFill>
                  <a:schemeClr val="tx1"/>
                </a:solidFill>
              </a:rPr>
              <a:t>AirbnbHouston_Preprocessed_dataset</a:t>
            </a:r>
            <a:r>
              <a:rPr lang="en-US" sz="900">
                <a:solidFill>
                  <a:schemeClr val="tx1"/>
                </a:solidFill>
              </a:rPr>
              <a:t> 2.csv') # Adjust path as needed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B13EBE-53AC-5FAD-146B-0D27A66B7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65" y="396588"/>
            <a:ext cx="7704000" cy="572700"/>
          </a:xfrm>
        </p:spPr>
        <p:txBody>
          <a:bodyPr/>
          <a:lstStyle/>
          <a:p>
            <a:pPr algn="ctr"/>
            <a:r>
              <a:rPr lang="en-US"/>
              <a:t>Step-by-step code 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D9D93-D311-30DC-85A7-B20BF6D83E4D}"/>
              </a:ext>
            </a:extLst>
          </p:cNvPr>
          <p:cNvSpPr txBox="1"/>
          <p:nvPr/>
        </p:nvSpPr>
        <p:spPr>
          <a:xfrm>
            <a:off x="432742" y="3425207"/>
            <a:ext cx="3917407" cy="65554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374151"/>
                </a:solidFill>
              </a:rPr>
              <a:t>In this part, you import the necessary Python libraries for data manipulation, machine learning, and evaluation.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2012A-DEBA-BB8B-E71E-DABF6C7FC6B6}"/>
              </a:ext>
            </a:extLst>
          </p:cNvPr>
          <p:cNvSpPr txBox="1"/>
          <p:nvPr/>
        </p:nvSpPr>
        <p:spPr>
          <a:xfrm>
            <a:off x="4842997" y="3338942"/>
            <a:ext cx="3917407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374151"/>
                </a:solidFill>
              </a:rPr>
              <a:t>Here, you load your dataset from a CSV file into a Pandas </a:t>
            </a:r>
            <a:r>
              <a:rPr lang="en-US" sz="1200" err="1">
                <a:solidFill>
                  <a:srgbClr val="374151"/>
                </a:solidFill>
              </a:rPr>
              <a:t>DataFrame</a:t>
            </a:r>
            <a:r>
              <a:rPr lang="en-US" sz="1200">
                <a:solidFill>
                  <a:srgbClr val="374151"/>
                </a:solidFill>
              </a:rPr>
              <a:t>. The path to the dataset file is specified, and you should adjust it to your file's actual location.</a:t>
            </a:r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6E78F6-43D8-3B12-F7CE-3F356D94C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104020"/>
              </p:ext>
            </p:extLst>
          </p:nvPr>
        </p:nvGraphicFramePr>
        <p:xfrm>
          <a:off x="7928148" y="10022"/>
          <a:ext cx="121585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21585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/>
                        <a:t>Models 1 &amp; 2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207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9BA559CC-ECEB-30D3-E67B-E26ECC577D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9144000" cy="51434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286" name="Google Shape;1286;p35"/>
          <p:cNvSpPr txBox="1">
            <a:spLocks noGrp="1"/>
          </p:cNvSpPr>
          <p:nvPr>
            <p:ph type="title"/>
          </p:nvPr>
        </p:nvSpPr>
        <p:spPr>
          <a:xfrm>
            <a:off x="719988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786F999-5782-E074-F6E4-F999D32EADE5}"/>
              </a:ext>
            </a:extLst>
          </p:cNvPr>
          <p:cNvCxnSpPr>
            <a:cxnSpLocks/>
          </p:cNvCxnSpPr>
          <p:nvPr/>
        </p:nvCxnSpPr>
        <p:spPr>
          <a:xfrm>
            <a:off x="1175660" y="971556"/>
            <a:ext cx="0" cy="3499960"/>
          </a:xfrm>
          <a:prstGeom prst="line">
            <a:avLst/>
          </a:prstGeom>
          <a:ln w="38100">
            <a:solidFill>
              <a:srgbClr val="C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8F357E-593A-B398-92F7-82D4BEF8399B}"/>
              </a:ext>
            </a:extLst>
          </p:cNvPr>
          <p:cNvCxnSpPr>
            <a:cxnSpLocks/>
          </p:cNvCxnSpPr>
          <p:nvPr/>
        </p:nvCxnSpPr>
        <p:spPr>
          <a:xfrm>
            <a:off x="835687" y="961508"/>
            <a:ext cx="1656304" cy="0"/>
          </a:xfrm>
          <a:prstGeom prst="line">
            <a:avLst/>
          </a:prstGeom>
          <a:ln w="38100">
            <a:solidFill>
              <a:srgbClr val="C9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F50339-CE25-D1A5-D983-B73A7D0C25B6}"/>
              </a:ext>
            </a:extLst>
          </p:cNvPr>
          <p:cNvGrpSpPr/>
          <p:nvPr/>
        </p:nvGrpSpPr>
        <p:grpSpPr>
          <a:xfrm>
            <a:off x="1175660" y="1202008"/>
            <a:ext cx="3165227" cy="369332"/>
            <a:chOff x="1175660" y="1202008"/>
            <a:chExt cx="3165227" cy="36933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4050F7B-48C8-1DC4-29C1-DB6D5431B3B1}"/>
                </a:ext>
              </a:extLst>
            </p:cNvPr>
            <p:cNvCxnSpPr>
              <a:cxnSpLocks/>
            </p:cNvCxnSpPr>
            <p:nvPr/>
          </p:nvCxnSpPr>
          <p:spPr>
            <a:xfrm>
              <a:off x="1175660" y="1386674"/>
              <a:ext cx="391883" cy="0"/>
            </a:xfrm>
            <a:prstGeom prst="line">
              <a:avLst/>
            </a:prstGeom>
            <a:ln w="38100">
              <a:solidFill>
                <a:srgbClr val="C927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D4E4BB-4920-0ABB-5780-58F58389C703}"/>
                </a:ext>
              </a:extLst>
            </p:cNvPr>
            <p:cNvSpPr/>
            <p:nvPr/>
          </p:nvSpPr>
          <p:spPr>
            <a:xfrm>
              <a:off x="1537398" y="1320932"/>
              <a:ext cx="131484" cy="131484"/>
            </a:xfrm>
            <a:prstGeom prst="ellipse">
              <a:avLst/>
            </a:prstGeom>
            <a:solidFill>
              <a:srgbClr val="C92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C42357-1403-0A01-7054-889F58571AD5}"/>
                </a:ext>
              </a:extLst>
            </p:cNvPr>
            <p:cNvSpPr txBox="1"/>
            <p:nvPr/>
          </p:nvSpPr>
          <p:spPr>
            <a:xfrm>
              <a:off x="1710536" y="1202008"/>
              <a:ext cx="2630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latin typeface="Fira Sans" panose="020B0503050000020004" pitchFamily="34" charset="0"/>
                </a:rPr>
                <a:t>Executive Summary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EAFB44-FAA9-49AD-55D3-DB4A4928563A}"/>
              </a:ext>
            </a:extLst>
          </p:cNvPr>
          <p:cNvGrpSpPr/>
          <p:nvPr/>
        </p:nvGrpSpPr>
        <p:grpSpPr>
          <a:xfrm>
            <a:off x="1175660" y="1816881"/>
            <a:ext cx="3818370" cy="369332"/>
            <a:chOff x="1175660" y="1202008"/>
            <a:chExt cx="3818370" cy="36933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E724C7-2FEA-94BA-E41B-2DFC005F01C7}"/>
                </a:ext>
              </a:extLst>
            </p:cNvPr>
            <p:cNvCxnSpPr>
              <a:cxnSpLocks/>
            </p:cNvCxnSpPr>
            <p:nvPr/>
          </p:nvCxnSpPr>
          <p:spPr>
            <a:xfrm>
              <a:off x="1175660" y="1386674"/>
              <a:ext cx="391883" cy="0"/>
            </a:xfrm>
            <a:prstGeom prst="line">
              <a:avLst/>
            </a:prstGeom>
            <a:ln w="38100">
              <a:solidFill>
                <a:srgbClr val="C927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55F0643-826F-FB29-C7EA-1A27F49C4DA9}"/>
                </a:ext>
              </a:extLst>
            </p:cNvPr>
            <p:cNvSpPr/>
            <p:nvPr/>
          </p:nvSpPr>
          <p:spPr>
            <a:xfrm>
              <a:off x="1537398" y="1320932"/>
              <a:ext cx="131484" cy="131484"/>
            </a:xfrm>
            <a:prstGeom prst="ellipse">
              <a:avLst/>
            </a:prstGeom>
            <a:solidFill>
              <a:srgbClr val="C92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2CD89B-735F-D0A6-8C42-989B504AA4F1}"/>
                </a:ext>
              </a:extLst>
            </p:cNvPr>
            <p:cNvSpPr txBox="1"/>
            <p:nvPr/>
          </p:nvSpPr>
          <p:spPr>
            <a:xfrm>
              <a:off x="1710536" y="1202008"/>
              <a:ext cx="3283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latin typeface="Fira Sans" panose="020B0503050000020004" pitchFamily="34" charset="0"/>
                </a:rPr>
                <a:t>Business Problem Statement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01C063-7D6A-CFC7-43F0-1AF46A928B35}"/>
              </a:ext>
            </a:extLst>
          </p:cNvPr>
          <p:cNvGrpSpPr/>
          <p:nvPr/>
        </p:nvGrpSpPr>
        <p:grpSpPr>
          <a:xfrm>
            <a:off x="1175660" y="2431754"/>
            <a:ext cx="3818370" cy="369332"/>
            <a:chOff x="1175660" y="1202008"/>
            <a:chExt cx="3818370" cy="36933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362478B-2F2E-AAB5-3222-0CA9F9FEE7F6}"/>
                </a:ext>
              </a:extLst>
            </p:cNvPr>
            <p:cNvCxnSpPr>
              <a:cxnSpLocks/>
            </p:cNvCxnSpPr>
            <p:nvPr/>
          </p:nvCxnSpPr>
          <p:spPr>
            <a:xfrm>
              <a:off x="1175660" y="1386674"/>
              <a:ext cx="391883" cy="0"/>
            </a:xfrm>
            <a:prstGeom prst="line">
              <a:avLst/>
            </a:prstGeom>
            <a:ln w="38100">
              <a:solidFill>
                <a:srgbClr val="C927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C058296-DAD7-414D-5847-BD555ED80A85}"/>
                </a:ext>
              </a:extLst>
            </p:cNvPr>
            <p:cNvSpPr/>
            <p:nvPr/>
          </p:nvSpPr>
          <p:spPr>
            <a:xfrm>
              <a:off x="1537398" y="1320932"/>
              <a:ext cx="131484" cy="131484"/>
            </a:xfrm>
            <a:prstGeom prst="ellipse">
              <a:avLst/>
            </a:prstGeom>
            <a:solidFill>
              <a:srgbClr val="C92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5A1015-F316-6C62-57D1-A390948EEACD}"/>
                </a:ext>
              </a:extLst>
            </p:cNvPr>
            <p:cNvSpPr txBox="1"/>
            <p:nvPr/>
          </p:nvSpPr>
          <p:spPr>
            <a:xfrm>
              <a:off x="1710536" y="1202008"/>
              <a:ext cx="3283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Fira Sans" panose="020B0503050000020004" pitchFamily="34" charset="0"/>
                </a:rPr>
                <a:t>Data Summary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841DC7-BFDF-42EC-AE3F-91ADCE8F65AD}"/>
              </a:ext>
            </a:extLst>
          </p:cNvPr>
          <p:cNvGrpSpPr/>
          <p:nvPr/>
        </p:nvGrpSpPr>
        <p:grpSpPr>
          <a:xfrm>
            <a:off x="1175660" y="3046627"/>
            <a:ext cx="3818370" cy="369332"/>
            <a:chOff x="1175660" y="1202008"/>
            <a:chExt cx="3818370" cy="369332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455BC65-4135-151E-55D8-042DE06D039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660" y="1386674"/>
              <a:ext cx="391883" cy="0"/>
            </a:xfrm>
            <a:prstGeom prst="line">
              <a:avLst/>
            </a:prstGeom>
            <a:ln w="38100">
              <a:solidFill>
                <a:srgbClr val="C927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EBBC6CD-57A2-4AFF-5445-94C35A2864D5}"/>
                </a:ext>
              </a:extLst>
            </p:cNvPr>
            <p:cNvSpPr/>
            <p:nvPr/>
          </p:nvSpPr>
          <p:spPr>
            <a:xfrm>
              <a:off x="1537398" y="1320932"/>
              <a:ext cx="131484" cy="131484"/>
            </a:xfrm>
            <a:prstGeom prst="ellipse">
              <a:avLst/>
            </a:prstGeom>
            <a:solidFill>
              <a:srgbClr val="C92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ADF11A-7ABE-C97D-1E1E-3C5193AE83E5}"/>
                </a:ext>
              </a:extLst>
            </p:cNvPr>
            <p:cNvSpPr txBox="1"/>
            <p:nvPr/>
          </p:nvSpPr>
          <p:spPr>
            <a:xfrm>
              <a:off x="1710536" y="1202008"/>
              <a:ext cx="3283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latin typeface="Fira Sans" panose="020B0503050000020004" pitchFamily="34" charset="0"/>
                </a:rPr>
                <a:t>Modelling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0D4B3D-53EA-FEB4-7DC2-7FB92B73940A}"/>
              </a:ext>
            </a:extLst>
          </p:cNvPr>
          <p:cNvGrpSpPr/>
          <p:nvPr/>
        </p:nvGrpSpPr>
        <p:grpSpPr>
          <a:xfrm>
            <a:off x="1175660" y="3661500"/>
            <a:ext cx="3818370" cy="369332"/>
            <a:chOff x="1175660" y="1202008"/>
            <a:chExt cx="3818370" cy="36933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123C93-C9EA-817A-E61A-EBAD531450A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660" y="1386674"/>
              <a:ext cx="391883" cy="0"/>
            </a:xfrm>
            <a:prstGeom prst="line">
              <a:avLst/>
            </a:prstGeom>
            <a:ln w="38100">
              <a:solidFill>
                <a:srgbClr val="C927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2891C3-1890-0E24-5E1F-EC9281B1C133}"/>
                </a:ext>
              </a:extLst>
            </p:cNvPr>
            <p:cNvSpPr/>
            <p:nvPr/>
          </p:nvSpPr>
          <p:spPr>
            <a:xfrm>
              <a:off x="1537398" y="1320932"/>
              <a:ext cx="131484" cy="131484"/>
            </a:xfrm>
            <a:prstGeom prst="ellipse">
              <a:avLst/>
            </a:prstGeom>
            <a:solidFill>
              <a:srgbClr val="C92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7F09B8-4B29-C158-8360-3E7F525A0C65}"/>
                </a:ext>
              </a:extLst>
            </p:cNvPr>
            <p:cNvSpPr txBox="1"/>
            <p:nvPr/>
          </p:nvSpPr>
          <p:spPr>
            <a:xfrm>
              <a:off x="1710536" y="1202008"/>
              <a:ext cx="3283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latin typeface="Fira Sans" panose="020B0503050000020004" pitchFamily="34" charset="0"/>
                </a:rPr>
                <a:t>Business Insights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AD17B6-F495-40DF-1BD4-619F96B880F9}"/>
              </a:ext>
            </a:extLst>
          </p:cNvPr>
          <p:cNvGrpSpPr/>
          <p:nvPr/>
        </p:nvGrpSpPr>
        <p:grpSpPr>
          <a:xfrm>
            <a:off x="1175660" y="4276375"/>
            <a:ext cx="3818370" cy="369332"/>
            <a:chOff x="1175660" y="1202008"/>
            <a:chExt cx="3818370" cy="36933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167A920-F78C-E2BD-36DB-893EB2017B3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660" y="1386674"/>
              <a:ext cx="391883" cy="0"/>
            </a:xfrm>
            <a:prstGeom prst="line">
              <a:avLst/>
            </a:prstGeom>
            <a:ln w="38100">
              <a:solidFill>
                <a:srgbClr val="C927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45D7B0D-8225-4CFE-F0C1-471F20E756A0}"/>
                </a:ext>
              </a:extLst>
            </p:cNvPr>
            <p:cNvSpPr/>
            <p:nvPr/>
          </p:nvSpPr>
          <p:spPr>
            <a:xfrm>
              <a:off x="1537398" y="1320932"/>
              <a:ext cx="131484" cy="131484"/>
            </a:xfrm>
            <a:prstGeom prst="ellipse">
              <a:avLst/>
            </a:prstGeom>
            <a:solidFill>
              <a:srgbClr val="C92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2962FB-09F5-1FCC-C7AC-43D79087A566}"/>
                </a:ext>
              </a:extLst>
            </p:cNvPr>
            <p:cNvSpPr txBox="1"/>
            <p:nvPr/>
          </p:nvSpPr>
          <p:spPr>
            <a:xfrm>
              <a:off x="1710536" y="1202008"/>
              <a:ext cx="3283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latin typeface="Fira Sans" panose="020B0503050000020004" pitchFamily="34" charset="0"/>
                </a:rPr>
                <a:t>References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744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17"/>
    </mc:Choice>
    <mc:Fallback>
      <p:transition spd="slow" advTm="1061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92FA6BC-26A2-A815-07E4-B9054DD35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22260"/>
            <a:ext cx="3982794" cy="527100"/>
          </a:xfrm>
        </p:spPr>
        <p:txBody>
          <a:bodyPr/>
          <a:lstStyle/>
          <a:p>
            <a:r>
              <a:rPr lang="en-US"/>
              <a:t>    Defining Target and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7DFEE-66E6-3150-3940-5A3B9884940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284317" y="1362756"/>
            <a:ext cx="3637737" cy="527100"/>
          </a:xfrm>
        </p:spPr>
        <p:txBody>
          <a:bodyPr/>
          <a:lstStyle/>
          <a:p>
            <a:pPr algn="r"/>
            <a:r>
              <a:rPr lang="en-US"/>
              <a:t>Splitting the Dataset</a:t>
            </a:r>
          </a:p>
          <a:p>
            <a:pPr algn="r"/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E9E0DBC-D2DF-7846-A5E2-2FE8CF1E8CE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49934" y="1549361"/>
            <a:ext cx="3918095" cy="1437192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00"/>
              <a:t># Define the target variable and features</a:t>
            </a:r>
            <a:endParaRPr lang="en-US"/>
          </a:p>
          <a:p>
            <a:r>
              <a:rPr lang="en-US" sz="800"/>
              <a:t>target = '</a:t>
            </a:r>
            <a:r>
              <a:rPr lang="en-US" sz="800" err="1"/>
              <a:t>occupancy_rate</a:t>
            </a:r>
            <a:r>
              <a:rPr lang="en-US" sz="800"/>
              <a:t>'</a:t>
            </a:r>
            <a:endParaRPr lang="en-US"/>
          </a:p>
          <a:p>
            <a:r>
              <a:rPr lang="en-US" sz="800"/>
              <a:t>features = ['</a:t>
            </a:r>
            <a:r>
              <a:rPr lang="en-US" sz="800" err="1"/>
              <a:t>host_is_superhost_in_period</a:t>
            </a:r>
            <a:r>
              <a:rPr lang="en-US" sz="800"/>
              <a:t>', '</a:t>
            </a:r>
            <a:r>
              <a:rPr lang="en-US" sz="800" err="1"/>
              <a:t>numReviews_pastYear</a:t>
            </a:r>
            <a:r>
              <a:rPr lang="en-US" sz="800"/>
              <a:t>', '</a:t>
            </a:r>
            <a:r>
              <a:rPr lang="en-US" sz="800" err="1"/>
              <a:t>booked_days</a:t>
            </a:r>
            <a:r>
              <a:rPr lang="en-US" sz="800"/>
              <a:t>', ...]  # List of feature names</a:t>
            </a:r>
            <a:endParaRPr lang="en-US"/>
          </a:p>
          <a:p>
            <a:r>
              <a:rPr lang="en-US" sz="800"/>
              <a:t>X = data[features]</a:t>
            </a:r>
            <a:endParaRPr lang="en-US"/>
          </a:p>
          <a:p>
            <a:r>
              <a:rPr lang="en-US" sz="800"/>
              <a:t>y = data[target]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FAE0B4-DBFC-65F0-BCD4-0D106CCE4B3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939260" y="1512452"/>
            <a:ext cx="3928879" cy="1447975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900">
                <a:solidFill>
                  <a:schemeClr val="tx1"/>
                </a:solidFill>
              </a:rPr>
              <a:t># Splitting the dataset into training and validation sets (60:40)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 err="1">
                <a:solidFill>
                  <a:schemeClr val="tx1"/>
                </a:solidFill>
              </a:rPr>
              <a:t>X_train</a:t>
            </a:r>
            <a:r>
              <a:rPr lang="en-US" sz="900">
                <a:solidFill>
                  <a:schemeClr val="tx1"/>
                </a:solidFill>
              </a:rPr>
              <a:t>, </a:t>
            </a:r>
            <a:r>
              <a:rPr lang="en-US" sz="900" err="1">
                <a:solidFill>
                  <a:schemeClr val="tx1"/>
                </a:solidFill>
              </a:rPr>
              <a:t>X_val</a:t>
            </a:r>
            <a:r>
              <a:rPr lang="en-US" sz="900">
                <a:solidFill>
                  <a:schemeClr val="tx1"/>
                </a:solidFill>
              </a:rPr>
              <a:t>, </a:t>
            </a:r>
            <a:r>
              <a:rPr lang="en-US" sz="900" err="1">
                <a:solidFill>
                  <a:schemeClr val="tx1"/>
                </a:solidFill>
              </a:rPr>
              <a:t>y_train</a:t>
            </a:r>
            <a:r>
              <a:rPr lang="en-US" sz="900">
                <a:solidFill>
                  <a:schemeClr val="tx1"/>
                </a:solidFill>
              </a:rPr>
              <a:t>, </a:t>
            </a:r>
            <a:r>
              <a:rPr lang="en-US" sz="900" err="1">
                <a:solidFill>
                  <a:schemeClr val="tx1"/>
                </a:solidFill>
              </a:rPr>
              <a:t>y_val</a:t>
            </a:r>
            <a:r>
              <a:rPr lang="en-US" sz="900">
                <a:solidFill>
                  <a:schemeClr val="tx1"/>
                </a:solidFill>
              </a:rPr>
              <a:t> = </a:t>
            </a:r>
            <a:r>
              <a:rPr lang="en-US" sz="900" err="1">
                <a:solidFill>
                  <a:schemeClr val="tx1"/>
                </a:solidFill>
              </a:rPr>
              <a:t>train_test_split</a:t>
            </a:r>
            <a:r>
              <a:rPr lang="en-US" sz="900">
                <a:solidFill>
                  <a:schemeClr val="tx1"/>
                </a:solidFill>
              </a:rPr>
              <a:t>(X, y, </a:t>
            </a:r>
            <a:r>
              <a:rPr lang="en-US" sz="900" err="1">
                <a:solidFill>
                  <a:schemeClr val="tx1"/>
                </a:solidFill>
              </a:rPr>
              <a:t>test_size</a:t>
            </a:r>
            <a:r>
              <a:rPr lang="en-US" sz="900">
                <a:solidFill>
                  <a:schemeClr val="tx1"/>
                </a:solidFill>
              </a:rPr>
              <a:t>=0.4, </a:t>
            </a:r>
            <a:r>
              <a:rPr lang="en-US" sz="900" err="1">
                <a:solidFill>
                  <a:schemeClr val="tx1"/>
                </a:solidFill>
              </a:rPr>
              <a:t>random_state</a:t>
            </a:r>
            <a:r>
              <a:rPr lang="en-US" sz="900">
                <a:solidFill>
                  <a:schemeClr val="tx1"/>
                </a:solidFill>
              </a:rPr>
              <a:t>=42)</a:t>
            </a:r>
            <a:endParaRPr lang="en-US">
              <a:solidFill>
                <a:schemeClr val="tx1"/>
              </a:solidFill>
            </a:endParaRPr>
          </a:p>
          <a:p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D9D93-D311-30DC-85A7-B20BF6D83E4D}"/>
              </a:ext>
            </a:extLst>
          </p:cNvPr>
          <p:cNvSpPr txBox="1"/>
          <p:nvPr/>
        </p:nvSpPr>
        <p:spPr>
          <a:xfrm>
            <a:off x="551389" y="3074778"/>
            <a:ext cx="3917407" cy="12311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374151"/>
                </a:solidFill>
              </a:rPr>
              <a:t>You specify the target variable ('</a:t>
            </a:r>
            <a:r>
              <a:rPr lang="en-US" sz="1200" err="1">
                <a:solidFill>
                  <a:srgbClr val="374151"/>
                </a:solidFill>
              </a:rPr>
              <a:t>occupancy_rate</a:t>
            </a:r>
            <a:r>
              <a:rPr lang="en-US" sz="1200">
                <a:solidFill>
                  <a:srgbClr val="374151"/>
                </a:solidFill>
              </a:rPr>
              <a:t>') and the list of feature columns that will be used for modeling. X contains the feature data, and y contains the target variable.</a:t>
            </a:r>
            <a:endParaRPr lang="en-US"/>
          </a:p>
          <a:p>
            <a:endParaRPr lang="en-US"/>
          </a:p>
          <a:p>
            <a:endParaRPr lang="en-US" sz="1200">
              <a:solidFill>
                <a:srgbClr val="37415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12775-D8C5-9448-FD5C-862F5100FC1C}"/>
              </a:ext>
            </a:extLst>
          </p:cNvPr>
          <p:cNvSpPr txBox="1"/>
          <p:nvPr/>
        </p:nvSpPr>
        <p:spPr>
          <a:xfrm>
            <a:off x="5382182" y="3161042"/>
            <a:ext cx="32272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>
              <a:solidFill>
                <a:srgbClr val="37415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2012A-DEBA-BB8B-E71E-DABF6C7FC6B6}"/>
              </a:ext>
            </a:extLst>
          </p:cNvPr>
          <p:cNvSpPr txBox="1"/>
          <p:nvPr/>
        </p:nvSpPr>
        <p:spPr>
          <a:xfrm>
            <a:off x="4940079" y="3074777"/>
            <a:ext cx="3928189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374151"/>
                </a:solidFill>
              </a:rPr>
              <a:t>The dataset is split into training and validation sets using a 60:40 ratio. The </a:t>
            </a:r>
            <a:r>
              <a:rPr lang="en-US" sz="1200" err="1">
                <a:solidFill>
                  <a:srgbClr val="374151"/>
                </a:solidFill>
              </a:rPr>
              <a:t>random_state</a:t>
            </a:r>
            <a:r>
              <a:rPr lang="en-US" sz="1200">
                <a:solidFill>
                  <a:srgbClr val="374151"/>
                </a:solidFill>
              </a:rPr>
              <a:t> ensures reproducibility.</a:t>
            </a:r>
          </a:p>
          <a:p>
            <a:pPr algn="r"/>
            <a:endParaRPr lang="en-US" sz="1200">
              <a:solidFill>
                <a:srgbClr val="374151"/>
              </a:solidFill>
              <a:cs typeface="Arial"/>
            </a:endParaRPr>
          </a:p>
          <a:p>
            <a:pPr algn="r"/>
            <a:endParaRPr lang="en-US" sz="1200">
              <a:solidFill>
                <a:srgbClr val="374151"/>
              </a:solidFill>
              <a:cs typeface="Arial"/>
            </a:endParaRPr>
          </a:p>
          <a:p>
            <a:pPr algn="r"/>
            <a:endParaRPr lang="en-US" sz="1200">
              <a:solidFill>
                <a:srgbClr val="374151"/>
              </a:solidFill>
              <a:cs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00FB2C-A448-472B-F94E-BE4294DCE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52584"/>
              </p:ext>
            </p:extLst>
          </p:nvPr>
        </p:nvGraphicFramePr>
        <p:xfrm>
          <a:off x="7928148" y="10022"/>
          <a:ext cx="121585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21585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 dirty="0"/>
                        <a:t>Model 2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160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92FA6BC-26A2-A815-07E4-B9054DD35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006" y="756103"/>
            <a:ext cx="3982794" cy="527100"/>
          </a:xfrm>
        </p:spPr>
        <p:txBody>
          <a:bodyPr/>
          <a:lstStyle/>
          <a:p>
            <a:r>
              <a:rPr lang="en-US"/>
              <a:t>Data 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7DFEE-66E6-3150-3940-5A3B9884940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241049" y="794674"/>
            <a:ext cx="3637737" cy="527100"/>
          </a:xfrm>
        </p:spPr>
        <p:txBody>
          <a:bodyPr/>
          <a:lstStyle/>
          <a:p>
            <a:pPr algn="r"/>
            <a:r>
              <a:rPr lang="en-US"/>
              <a:t>Creating Polynomial Features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E9E0DBC-D2DF-7846-A5E2-2FE8CF1E8CE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17449" y="1326336"/>
            <a:ext cx="3918095" cy="1868512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00"/>
              <a:t># Preprocessing</a:t>
            </a:r>
            <a:endParaRPr lang="en-US"/>
          </a:p>
          <a:p>
            <a:r>
              <a:rPr lang="en-US" sz="800" err="1"/>
              <a:t>numeric_cols</a:t>
            </a:r>
            <a:r>
              <a:rPr lang="en-US" sz="800"/>
              <a:t> = </a:t>
            </a:r>
            <a:r>
              <a:rPr lang="en-US" sz="800" err="1"/>
              <a:t>X.select_dtypes</a:t>
            </a:r>
            <a:r>
              <a:rPr lang="en-US" sz="800"/>
              <a:t>(include=['int64', 'float64']).columns</a:t>
            </a:r>
            <a:endParaRPr lang="en-US"/>
          </a:p>
          <a:p>
            <a:r>
              <a:rPr lang="en-US" sz="800" err="1"/>
              <a:t>categorical_cols</a:t>
            </a:r>
            <a:r>
              <a:rPr lang="en-US" sz="800"/>
              <a:t> = </a:t>
            </a:r>
            <a:r>
              <a:rPr lang="en-US" sz="800" err="1"/>
              <a:t>X.select_dtypes</a:t>
            </a:r>
            <a:r>
              <a:rPr lang="en-US" sz="800"/>
              <a:t>(include=['object', 'category']).columns</a:t>
            </a:r>
            <a:endParaRPr lang="en-US"/>
          </a:p>
          <a:p>
            <a:endParaRPr lang="en-US"/>
          </a:p>
          <a:p>
            <a:r>
              <a:rPr lang="en-US" sz="800" err="1"/>
              <a:t>numeric_transformer</a:t>
            </a:r>
            <a:r>
              <a:rPr lang="en-US" sz="800"/>
              <a:t> = Pipeline(steps=[...])  # Numeric data preprocessing</a:t>
            </a:r>
            <a:endParaRPr lang="en-US"/>
          </a:p>
          <a:p>
            <a:r>
              <a:rPr lang="en-US" sz="800" err="1"/>
              <a:t>categorical_transformer</a:t>
            </a:r>
            <a:r>
              <a:rPr lang="en-US" sz="800"/>
              <a:t> = Pipeline(steps=[...])  # Categorical data preprocessing</a:t>
            </a:r>
            <a:endParaRPr lang="en-US"/>
          </a:p>
          <a:p>
            <a:r>
              <a:rPr lang="en-US" sz="800"/>
              <a:t>preprocessor = </a:t>
            </a:r>
            <a:r>
              <a:rPr lang="en-US" sz="800" err="1"/>
              <a:t>ColumnTransformer</a:t>
            </a:r>
            <a:r>
              <a:rPr lang="en-US" sz="800"/>
              <a:t>(transformers=[...])  # Apply transformations to numeric and categorical columns</a:t>
            </a:r>
            <a:endParaRPr lang="en-US"/>
          </a:p>
          <a:p>
            <a:endParaRPr lang="en-US"/>
          </a:p>
          <a:p>
            <a:r>
              <a:rPr lang="en-US" sz="800" err="1"/>
              <a:t>X_train_processed</a:t>
            </a:r>
            <a:r>
              <a:rPr lang="en-US" sz="800"/>
              <a:t> = </a:t>
            </a:r>
            <a:r>
              <a:rPr lang="en-US" sz="800" err="1"/>
              <a:t>preprocessor.fit_transform</a:t>
            </a:r>
            <a:r>
              <a:rPr lang="en-US" sz="800"/>
              <a:t>(</a:t>
            </a:r>
            <a:r>
              <a:rPr lang="en-US" sz="800" err="1"/>
              <a:t>X_train</a:t>
            </a:r>
            <a:r>
              <a:rPr lang="en-US" sz="800"/>
              <a:t>)</a:t>
            </a:r>
            <a:endParaRPr lang="en-US"/>
          </a:p>
          <a:p>
            <a:r>
              <a:rPr lang="en-US" sz="800" err="1"/>
              <a:t>X_val_processed</a:t>
            </a:r>
            <a:r>
              <a:rPr lang="en-US" sz="800"/>
              <a:t> = </a:t>
            </a:r>
            <a:r>
              <a:rPr lang="en-US" sz="800" err="1"/>
              <a:t>preprocessor.transform</a:t>
            </a:r>
            <a:r>
              <a:rPr lang="en-US" sz="800"/>
              <a:t>(</a:t>
            </a:r>
            <a:r>
              <a:rPr lang="en-US" sz="800" err="1"/>
              <a:t>X_val</a:t>
            </a:r>
            <a:r>
              <a:rPr lang="en-US" sz="800"/>
              <a:t>)</a:t>
            </a:r>
            <a:endParaRPr lang="en-US"/>
          </a:p>
          <a:p>
            <a:endParaRPr lang="en-US" sz="80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FAE0B4-DBFC-65F0-BCD4-0D106CCE4B3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906775" y="1278644"/>
            <a:ext cx="3928879" cy="1879295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900">
                <a:solidFill>
                  <a:schemeClr val="tx1"/>
                </a:solidFill>
              </a:rPr>
              <a:t># Create polynomial features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 err="1">
                <a:solidFill>
                  <a:schemeClr val="tx1"/>
                </a:solidFill>
              </a:rPr>
              <a:t>poly_features</a:t>
            </a:r>
            <a:r>
              <a:rPr lang="en-US" sz="900">
                <a:solidFill>
                  <a:schemeClr val="tx1"/>
                </a:solidFill>
              </a:rPr>
              <a:t> = </a:t>
            </a:r>
            <a:r>
              <a:rPr lang="en-US" sz="900" err="1">
                <a:solidFill>
                  <a:schemeClr val="tx1"/>
                </a:solidFill>
              </a:rPr>
              <a:t>PolynomialFeatures</a:t>
            </a:r>
            <a:r>
              <a:rPr lang="en-US" sz="900">
                <a:solidFill>
                  <a:schemeClr val="tx1"/>
                </a:solidFill>
              </a:rPr>
              <a:t>(degree=2)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 err="1">
                <a:solidFill>
                  <a:schemeClr val="tx1"/>
                </a:solidFill>
              </a:rPr>
              <a:t>X_train_poly</a:t>
            </a:r>
            <a:r>
              <a:rPr lang="en-US" sz="900">
                <a:solidFill>
                  <a:schemeClr val="tx1"/>
                </a:solidFill>
              </a:rPr>
              <a:t> = </a:t>
            </a:r>
            <a:r>
              <a:rPr lang="en-US" sz="900" err="1">
                <a:solidFill>
                  <a:schemeClr val="tx1"/>
                </a:solidFill>
              </a:rPr>
              <a:t>poly_features.fit_transform</a:t>
            </a:r>
            <a:r>
              <a:rPr lang="en-US" sz="900">
                <a:solidFill>
                  <a:schemeClr val="tx1"/>
                </a:solidFill>
              </a:rPr>
              <a:t>(</a:t>
            </a:r>
            <a:r>
              <a:rPr lang="en-US" sz="900" err="1">
                <a:solidFill>
                  <a:schemeClr val="tx1"/>
                </a:solidFill>
              </a:rPr>
              <a:t>X_train_processed</a:t>
            </a:r>
            <a:r>
              <a:rPr lang="en-US" sz="90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 err="1">
                <a:solidFill>
                  <a:schemeClr val="tx1"/>
                </a:solidFill>
              </a:rPr>
              <a:t>X_val_poly</a:t>
            </a:r>
            <a:r>
              <a:rPr lang="en-US" sz="900">
                <a:solidFill>
                  <a:schemeClr val="tx1"/>
                </a:solidFill>
              </a:rPr>
              <a:t> = </a:t>
            </a:r>
            <a:r>
              <a:rPr lang="en-US" sz="900" err="1">
                <a:solidFill>
                  <a:schemeClr val="tx1"/>
                </a:solidFill>
              </a:rPr>
              <a:t>poly_features.transform</a:t>
            </a:r>
            <a:r>
              <a:rPr lang="en-US" sz="900">
                <a:solidFill>
                  <a:schemeClr val="tx1"/>
                </a:solidFill>
              </a:rPr>
              <a:t>(</a:t>
            </a:r>
            <a:r>
              <a:rPr lang="en-US" sz="900" err="1">
                <a:solidFill>
                  <a:schemeClr val="tx1"/>
                </a:solidFill>
              </a:rPr>
              <a:t>X_val_processed</a:t>
            </a:r>
            <a:r>
              <a:rPr lang="en-US" sz="90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  <a:p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D9D93-D311-30DC-85A7-B20BF6D83E4D}"/>
              </a:ext>
            </a:extLst>
          </p:cNvPr>
          <p:cNvSpPr txBox="1"/>
          <p:nvPr/>
        </p:nvSpPr>
        <p:spPr>
          <a:xfrm>
            <a:off x="518904" y="3336989"/>
            <a:ext cx="3917407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374151"/>
                </a:solidFill>
              </a:rPr>
              <a:t>This section performs data preprocessing steps, including imputation (filling missing values) and scaling for numeric features and one-hot encoding for categorical features. The </a:t>
            </a:r>
            <a:r>
              <a:rPr lang="en-US" sz="1200" err="1">
                <a:solidFill>
                  <a:srgbClr val="374151"/>
                </a:solidFill>
              </a:rPr>
              <a:t>ColumnTransformer</a:t>
            </a:r>
            <a:r>
              <a:rPr lang="en-US" sz="1200">
                <a:solidFill>
                  <a:srgbClr val="374151"/>
                </a:solidFill>
              </a:rPr>
              <a:t> is used to apply these transformations to the appropriate columns in the dataset.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A12775-D8C5-9448-FD5C-862F5100FC1C}"/>
              </a:ext>
            </a:extLst>
          </p:cNvPr>
          <p:cNvSpPr txBox="1"/>
          <p:nvPr/>
        </p:nvSpPr>
        <p:spPr>
          <a:xfrm>
            <a:off x="5349697" y="2938017"/>
            <a:ext cx="32272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>
              <a:solidFill>
                <a:srgbClr val="37415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2012A-DEBA-BB8B-E71E-DABF6C7FC6B6}"/>
              </a:ext>
            </a:extLst>
          </p:cNvPr>
          <p:cNvSpPr txBox="1"/>
          <p:nvPr/>
        </p:nvSpPr>
        <p:spPr>
          <a:xfrm>
            <a:off x="4907594" y="3336988"/>
            <a:ext cx="3928189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374151"/>
                </a:solidFill>
              </a:rPr>
              <a:t>Polynomial features of degree 2 are generated from the preprocessed data. This allows the model to capture more complex relationships between features.</a:t>
            </a:r>
            <a:endParaRPr lang="en-US">
              <a:cs typeface="Arial"/>
            </a:endParaRPr>
          </a:p>
          <a:p>
            <a:pPr algn="r"/>
            <a:endParaRPr lang="en-US" sz="1200">
              <a:solidFill>
                <a:srgbClr val="374151"/>
              </a:solidFill>
              <a:cs typeface="Arial"/>
            </a:endParaRPr>
          </a:p>
          <a:p>
            <a:pPr algn="r"/>
            <a:endParaRPr lang="en-US" sz="1200">
              <a:solidFill>
                <a:srgbClr val="374151"/>
              </a:solidFill>
              <a:cs typeface="Arial"/>
            </a:endParaRPr>
          </a:p>
          <a:p>
            <a:pPr algn="r"/>
            <a:endParaRPr lang="en-US" sz="1200">
              <a:solidFill>
                <a:srgbClr val="374151"/>
              </a:solidFill>
              <a:cs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A6C325-E0BF-0DB2-CBC4-E66FF3B55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52584"/>
              </p:ext>
            </p:extLst>
          </p:nvPr>
        </p:nvGraphicFramePr>
        <p:xfrm>
          <a:off x="7928148" y="10022"/>
          <a:ext cx="121585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21585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 dirty="0"/>
                        <a:t>Model 2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3091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92FA6BC-26A2-A815-07E4-B9054DD35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210" y="335080"/>
            <a:ext cx="3982794" cy="527100"/>
          </a:xfrm>
        </p:spPr>
        <p:txBody>
          <a:bodyPr/>
          <a:lstStyle/>
          <a:p>
            <a:r>
              <a:rPr lang="en-US"/>
              <a:t>Linear Regression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7DFEE-66E6-3150-3940-5A3B9884940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598508" y="336085"/>
            <a:ext cx="4360198" cy="527100"/>
          </a:xfrm>
        </p:spPr>
        <p:txBody>
          <a:bodyPr/>
          <a:lstStyle/>
          <a:p>
            <a:pPr algn="r"/>
            <a:r>
              <a:rPr lang="en-US"/>
              <a:t>Predictions and Evaluation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E9E0DBC-D2DF-7846-A5E2-2FE8CF1E8CE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53905" y="779141"/>
            <a:ext cx="3918095" cy="3129173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800"/>
              <a:t># Linear Regression Model</a:t>
            </a:r>
            <a:endParaRPr lang="en-US"/>
          </a:p>
          <a:p>
            <a:r>
              <a:rPr lang="en-US" sz="800" err="1"/>
              <a:t>linear_reg</a:t>
            </a:r>
            <a:r>
              <a:rPr lang="en-US" sz="800"/>
              <a:t> = </a:t>
            </a:r>
            <a:r>
              <a:rPr lang="en-US" sz="800" err="1"/>
              <a:t>LinearRegression</a:t>
            </a:r>
            <a:r>
              <a:rPr lang="en-US" sz="800"/>
              <a:t>()</a:t>
            </a:r>
            <a:endParaRPr lang="en-US"/>
          </a:p>
          <a:p>
            <a:r>
              <a:rPr lang="en-US" sz="800" err="1"/>
              <a:t>linear_reg.fit</a:t>
            </a:r>
            <a:r>
              <a:rPr lang="en-US" sz="800"/>
              <a:t>(</a:t>
            </a:r>
            <a:r>
              <a:rPr lang="en-US" sz="800" err="1"/>
              <a:t>X_train_poly</a:t>
            </a:r>
            <a:r>
              <a:rPr lang="en-US" sz="800"/>
              <a:t>, </a:t>
            </a:r>
            <a:r>
              <a:rPr lang="en-US" sz="800" err="1"/>
              <a:t>y_train</a:t>
            </a:r>
            <a:r>
              <a:rPr lang="en-US" sz="800"/>
              <a:t>)</a:t>
            </a:r>
            <a:endParaRPr lang="en-US"/>
          </a:p>
          <a:p>
            <a:endParaRPr lang="en-US" sz="80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FAE0B4-DBFC-65F0-BCD4-0D106CCE4B3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952290" y="775849"/>
            <a:ext cx="3928879" cy="3140908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900">
                <a:solidFill>
                  <a:schemeClr val="tx1"/>
                </a:solidFill>
              </a:rPr>
              <a:t># Predict and evaluate on training and validation data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 err="1">
                <a:solidFill>
                  <a:schemeClr val="tx1"/>
                </a:solidFill>
              </a:rPr>
              <a:t>y_train_pred</a:t>
            </a:r>
            <a:r>
              <a:rPr lang="en-US" sz="900">
                <a:solidFill>
                  <a:schemeClr val="tx1"/>
                </a:solidFill>
              </a:rPr>
              <a:t> = </a:t>
            </a:r>
            <a:r>
              <a:rPr lang="en-US" sz="900" err="1">
                <a:solidFill>
                  <a:schemeClr val="tx1"/>
                </a:solidFill>
              </a:rPr>
              <a:t>linear_reg.predict</a:t>
            </a:r>
            <a:r>
              <a:rPr lang="en-US" sz="900">
                <a:solidFill>
                  <a:schemeClr val="tx1"/>
                </a:solidFill>
              </a:rPr>
              <a:t>(</a:t>
            </a:r>
            <a:r>
              <a:rPr lang="en-US" sz="900" err="1">
                <a:solidFill>
                  <a:schemeClr val="tx1"/>
                </a:solidFill>
              </a:rPr>
              <a:t>X_train_poly</a:t>
            </a:r>
            <a:r>
              <a:rPr lang="en-US" sz="90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 err="1">
                <a:solidFill>
                  <a:schemeClr val="tx1"/>
                </a:solidFill>
              </a:rPr>
              <a:t>y_val_pred</a:t>
            </a:r>
            <a:r>
              <a:rPr lang="en-US" sz="900">
                <a:solidFill>
                  <a:schemeClr val="tx1"/>
                </a:solidFill>
              </a:rPr>
              <a:t> = </a:t>
            </a:r>
            <a:r>
              <a:rPr lang="en-US" sz="900" err="1">
                <a:solidFill>
                  <a:schemeClr val="tx1"/>
                </a:solidFill>
              </a:rPr>
              <a:t>linear_reg.predict</a:t>
            </a:r>
            <a:r>
              <a:rPr lang="en-US" sz="900">
                <a:solidFill>
                  <a:schemeClr val="tx1"/>
                </a:solidFill>
              </a:rPr>
              <a:t>(</a:t>
            </a:r>
            <a:r>
              <a:rPr lang="en-US" sz="900" err="1">
                <a:solidFill>
                  <a:schemeClr val="tx1"/>
                </a:solidFill>
              </a:rPr>
              <a:t>X_val_poly</a:t>
            </a:r>
            <a:r>
              <a:rPr lang="en-US" sz="90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  <a:p>
            <a:endParaRPr lang="en-US"/>
          </a:p>
          <a:p>
            <a:r>
              <a:rPr lang="en-US" sz="900" err="1">
                <a:solidFill>
                  <a:schemeClr val="tx1"/>
                </a:solidFill>
              </a:rPr>
              <a:t>train_mse</a:t>
            </a:r>
            <a:r>
              <a:rPr lang="en-US" sz="900">
                <a:solidFill>
                  <a:schemeClr val="tx1"/>
                </a:solidFill>
              </a:rPr>
              <a:t> = </a:t>
            </a:r>
            <a:r>
              <a:rPr lang="en-US" sz="900" err="1">
                <a:solidFill>
                  <a:schemeClr val="tx1"/>
                </a:solidFill>
              </a:rPr>
              <a:t>mean_squared_error</a:t>
            </a:r>
            <a:r>
              <a:rPr lang="en-US" sz="900">
                <a:solidFill>
                  <a:schemeClr val="tx1"/>
                </a:solidFill>
              </a:rPr>
              <a:t>(</a:t>
            </a:r>
            <a:r>
              <a:rPr lang="en-US" sz="900" err="1">
                <a:solidFill>
                  <a:schemeClr val="tx1"/>
                </a:solidFill>
              </a:rPr>
              <a:t>y_train</a:t>
            </a:r>
            <a:r>
              <a:rPr lang="en-US" sz="900">
                <a:solidFill>
                  <a:schemeClr val="tx1"/>
                </a:solidFill>
              </a:rPr>
              <a:t>, </a:t>
            </a:r>
            <a:r>
              <a:rPr lang="en-US" sz="900" err="1">
                <a:solidFill>
                  <a:schemeClr val="tx1"/>
                </a:solidFill>
              </a:rPr>
              <a:t>y_train_pred</a:t>
            </a:r>
            <a:r>
              <a:rPr lang="en-US" sz="90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train_r2 = r2_score(</a:t>
            </a:r>
            <a:r>
              <a:rPr lang="en-US" sz="900" err="1">
                <a:solidFill>
                  <a:schemeClr val="tx1"/>
                </a:solidFill>
              </a:rPr>
              <a:t>y_train</a:t>
            </a:r>
            <a:r>
              <a:rPr lang="en-US" sz="900">
                <a:solidFill>
                  <a:schemeClr val="tx1"/>
                </a:solidFill>
              </a:rPr>
              <a:t>, </a:t>
            </a:r>
            <a:r>
              <a:rPr lang="en-US" sz="900" err="1">
                <a:solidFill>
                  <a:schemeClr val="tx1"/>
                </a:solidFill>
              </a:rPr>
              <a:t>y_train_pred</a:t>
            </a:r>
            <a:r>
              <a:rPr lang="en-US" sz="90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 err="1">
                <a:solidFill>
                  <a:schemeClr val="tx1"/>
                </a:solidFill>
              </a:rPr>
              <a:t>val_mse</a:t>
            </a:r>
            <a:r>
              <a:rPr lang="en-US" sz="900">
                <a:solidFill>
                  <a:schemeClr val="tx1"/>
                </a:solidFill>
              </a:rPr>
              <a:t> = </a:t>
            </a:r>
            <a:r>
              <a:rPr lang="en-US" sz="900" err="1">
                <a:solidFill>
                  <a:schemeClr val="tx1"/>
                </a:solidFill>
              </a:rPr>
              <a:t>mean_squared_error</a:t>
            </a:r>
            <a:r>
              <a:rPr lang="en-US" sz="900">
                <a:solidFill>
                  <a:schemeClr val="tx1"/>
                </a:solidFill>
              </a:rPr>
              <a:t>(</a:t>
            </a:r>
            <a:r>
              <a:rPr lang="en-US" sz="900" err="1">
                <a:solidFill>
                  <a:schemeClr val="tx1"/>
                </a:solidFill>
              </a:rPr>
              <a:t>y_val</a:t>
            </a:r>
            <a:r>
              <a:rPr lang="en-US" sz="900">
                <a:solidFill>
                  <a:schemeClr val="tx1"/>
                </a:solidFill>
              </a:rPr>
              <a:t>, </a:t>
            </a:r>
            <a:r>
              <a:rPr lang="en-US" sz="900" err="1">
                <a:solidFill>
                  <a:schemeClr val="tx1"/>
                </a:solidFill>
              </a:rPr>
              <a:t>y_val_pred</a:t>
            </a:r>
            <a:r>
              <a:rPr lang="en-US" sz="90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val_r2 = r2_score(</a:t>
            </a:r>
            <a:r>
              <a:rPr lang="en-US" sz="900" err="1">
                <a:solidFill>
                  <a:schemeClr val="tx1"/>
                </a:solidFill>
              </a:rPr>
              <a:t>y_val</a:t>
            </a:r>
            <a:r>
              <a:rPr lang="en-US" sz="900">
                <a:solidFill>
                  <a:schemeClr val="tx1"/>
                </a:solidFill>
              </a:rPr>
              <a:t>, </a:t>
            </a:r>
            <a:r>
              <a:rPr lang="en-US" sz="900" err="1">
                <a:solidFill>
                  <a:schemeClr val="tx1"/>
                </a:solidFill>
              </a:rPr>
              <a:t>y_val_pred</a:t>
            </a:r>
            <a:r>
              <a:rPr lang="en-US" sz="900">
                <a:solidFill>
                  <a:schemeClr val="tx1"/>
                </a:solidFill>
              </a:rPr>
              <a:t>)</a:t>
            </a:r>
          </a:p>
          <a:p>
            <a:r>
              <a:rPr lang="en-US" sz="900">
                <a:solidFill>
                  <a:schemeClr val="tx1"/>
                </a:solidFill>
              </a:rPr>
              <a:t># Print model summary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print("Model Summary:")</a:t>
            </a:r>
            <a:endParaRPr lang="en-US">
              <a:solidFill>
                <a:schemeClr val="tx1"/>
              </a:solidFill>
            </a:endParaRPr>
          </a:p>
          <a:p>
            <a:endParaRPr lang="en-US"/>
          </a:p>
          <a:p>
            <a:r>
              <a:rPr lang="en-US" sz="900">
                <a:solidFill>
                  <a:schemeClr val="tx1"/>
                </a:solidFill>
              </a:rPr>
              <a:t>print("Training MSE:", </a:t>
            </a:r>
            <a:r>
              <a:rPr lang="en-US" sz="900" err="1">
                <a:solidFill>
                  <a:schemeClr val="tx1"/>
                </a:solidFill>
              </a:rPr>
              <a:t>train_mse</a:t>
            </a:r>
            <a:r>
              <a:rPr lang="en-US" sz="90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print("Training R-squared:", train_r2)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print("Validation MSE:", </a:t>
            </a:r>
            <a:r>
              <a:rPr lang="en-US" sz="900" err="1">
                <a:solidFill>
                  <a:schemeClr val="tx1"/>
                </a:solidFill>
              </a:rPr>
              <a:t>val_mse</a:t>
            </a:r>
            <a:r>
              <a:rPr lang="en-US" sz="900">
                <a:solidFill>
                  <a:schemeClr val="tx1"/>
                </a:solidFill>
              </a:rPr>
              <a:t>)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print("Validation R-squared:", val_r2)</a:t>
            </a:r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print("Intercept:", </a:t>
            </a:r>
            <a:r>
              <a:rPr lang="en-US" sz="900" err="1">
                <a:solidFill>
                  <a:schemeClr val="tx1"/>
                </a:solidFill>
              </a:rPr>
              <a:t>linear_reg.intercept</a:t>
            </a:r>
            <a:r>
              <a:rPr lang="en-US" sz="900">
                <a:solidFill>
                  <a:schemeClr val="tx1"/>
                </a:solidFill>
              </a:rPr>
              <a:t>_)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900">
                <a:solidFill>
                  <a:schemeClr val="tx1"/>
                </a:solidFill>
              </a:rPr>
              <a:t>print("Coefficients:", </a:t>
            </a:r>
            <a:r>
              <a:rPr lang="en-US" sz="900" err="1">
                <a:solidFill>
                  <a:schemeClr val="tx1"/>
                </a:solidFill>
              </a:rPr>
              <a:t>linear_reg.coef</a:t>
            </a:r>
            <a:r>
              <a:rPr lang="en-US" sz="900">
                <a:solidFill>
                  <a:schemeClr val="tx1"/>
                </a:solidFill>
              </a:rPr>
              <a:t>_)</a:t>
            </a:r>
            <a:endParaRPr lang="en-US">
              <a:solidFill>
                <a:schemeClr val="tx1"/>
              </a:solidFill>
            </a:endParaRPr>
          </a:p>
          <a:p>
            <a:endParaRPr lang="en-US" sz="900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D9D93-D311-30DC-85A7-B20BF6D83E4D}"/>
              </a:ext>
            </a:extLst>
          </p:cNvPr>
          <p:cNvSpPr txBox="1"/>
          <p:nvPr/>
        </p:nvSpPr>
        <p:spPr>
          <a:xfrm>
            <a:off x="620975" y="4182855"/>
            <a:ext cx="3917407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374151"/>
                </a:solidFill>
              </a:rPr>
              <a:t>A linear regression model is instantiated and trained on the polynomial features of the training data.</a:t>
            </a:r>
          </a:p>
          <a:p>
            <a:endParaRPr lang="en-US" sz="1200">
              <a:solidFill>
                <a:srgbClr val="374151"/>
              </a:solidFill>
              <a:cs typeface="Arial"/>
            </a:endParaRPr>
          </a:p>
          <a:p>
            <a:endParaRPr lang="en-US" sz="1200">
              <a:solidFill>
                <a:srgbClr val="374151"/>
              </a:solidFill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2012A-DEBA-BB8B-E71E-DABF6C7FC6B6}"/>
              </a:ext>
            </a:extLst>
          </p:cNvPr>
          <p:cNvSpPr txBox="1"/>
          <p:nvPr/>
        </p:nvSpPr>
        <p:spPr>
          <a:xfrm>
            <a:off x="4952290" y="4183231"/>
            <a:ext cx="3928189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374151"/>
                </a:solidFill>
              </a:rPr>
              <a:t>The model is used to make predictions on both the training and validation datasets, and various evaluation metrics such as Mean Squared Error (MSE), R-squared</a:t>
            </a:r>
            <a:br>
              <a:rPr lang="en-US"/>
            </a:br>
            <a:endParaRPr lang="en-US">
              <a:cs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89EC74-6D0E-6A0F-98E6-B205774BD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99998"/>
              </p:ext>
            </p:extLst>
          </p:nvPr>
        </p:nvGraphicFramePr>
        <p:xfrm>
          <a:off x="7928148" y="10022"/>
          <a:ext cx="121585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21585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/>
                        <a:t>Model 1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576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92FA6BC-26A2-A815-07E4-B9054DD35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018" y="74543"/>
            <a:ext cx="3982794" cy="527100"/>
          </a:xfrm>
        </p:spPr>
        <p:txBody>
          <a:bodyPr/>
          <a:lstStyle/>
          <a:p>
            <a:r>
              <a:rPr lang="en-US"/>
              <a:t>Random Forest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7DFEE-66E6-3150-3940-5A3B9884940F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598508" y="193210"/>
            <a:ext cx="4360198" cy="527100"/>
          </a:xfrm>
        </p:spPr>
        <p:txBody>
          <a:bodyPr/>
          <a:lstStyle/>
          <a:p>
            <a:pPr algn="r"/>
            <a:r>
              <a:rPr lang="en-US"/>
              <a:t>Predictions and Evaluation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E9E0DBC-D2DF-7846-A5E2-2FE8CF1E8CE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53905" y="535413"/>
            <a:ext cx="3918095" cy="3685575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 =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sampled_data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selected_columns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]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 =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sampled_data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['Rating Overall']</a:t>
            </a:r>
          </a:p>
          <a:p>
            <a:br>
              <a:rPr lang="en-IN" sz="800" b="0">
                <a:effectLst/>
              </a:rPr>
            </a:b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# Identify numeric and categorical features</a:t>
            </a:r>
          </a:p>
          <a:p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numeric_features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=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X.select_dtypes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(include=[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np.number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]).columns</a:t>
            </a:r>
          </a:p>
          <a:p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categorical_features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=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X.select_dtypes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(include=[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np.object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]).columns</a:t>
            </a:r>
          </a:p>
          <a:p>
            <a:br>
              <a:rPr lang="en-IN" sz="800" b="0">
                <a:effectLst/>
              </a:rPr>
            </a:b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# Create preprocessing pipeline</a:t>
            </a:r>
          </a:p>
          <a:p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numeric_transformer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= Pipeline(steps=[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   ('imputer',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SimpleImputer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(strategy='mean')),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   ('scaler',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StandardScaler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())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])</a:t>
            </a:r>
          </a:p>
          <a:p>
            <a:br>
              <a:rPr lang="en-IN" sz="800" b="0">
                <a:effectLst/>
              </a:rPr>
            </a:b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categorical_transformer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= Pipeline(steps=[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   ('imputer',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SimpleImputer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(strategy='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most_frequent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')),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   ('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onehot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',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OneHotEncoder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handle_unknown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='ignore'))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])</a:t>
            </a:r>
          </a:p>
          <a:p>
            <a:br>
              <a:rPr lang="en-IN" sz="800" b="0">
                <a:effectLst/>
              </a:rPr>
            </a:b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preprocessor =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ColumnTransformer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   transformers=[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       ('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num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',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numeric_transformer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numeric_features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),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       ('cat',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categorical_transformer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categorical_features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   ])</a:t>
            </a:r>
          </a:p>
          <a:p>
            <a:br>
              <a:rPr lang="en-IN" sz="800" b="0">
                <a:effectLst/>
              </a:rPr>
            </a:b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# Random Forest</a:t>
            </a:r>
          </a:p>
          <a:p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rf_model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= Pipeline(steps=[('preprocessor', preprocessor),</a:t>
            </a:r>
          </a:p>
          <a:p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                           ('regressor',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RandomForestRegressor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n_estimators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=100,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random_state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=42))])</a:t>
            </a:r>
          </a:p>
          <a:p>
            <a:br>
              <a:rPr lang="en-IN" sz="700" b="0">
                <a:effectLst/>
                <a:latin typeface="Courier New" panose="02070309020205020404" pitchFamily="49" charset="0"/>
              </a:rPr>
            </a:br>
            <a:endParaRPr lang="en-IN" sz="800" b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FAE0B4-DBFC-65F0-BCD4-0D106CCE4B3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952290" y="666592"/>
            <a:ext cx="3928879" cy="3527509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X_train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X_test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y_train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y_test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=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train_test_split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(X, y,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test_size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=0.30,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random_state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=42)</a:t>
            </a:r>
          </a:p>
          <a:p>
            <a:br>
              <a:rPr lang="en-IN" sz="800" b="0">
                <a:effectLst/>
              </a:rPr>
            </a:b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# Fit the Random Forest model</a:t>
            </a:r>
          </a:p>
          <a:p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rf_model.fit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X_train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IN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y_train</a:t>
            </a:r>
            <a:r>
              <a:rPr lang="en-IN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</a:t>
            </a:r>
          </a:p>
          <a:p>
            <a:endParaRPr lang="en-US" sz="8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# Predictions</a:t>
            </a:r>
          </a:p>
          <a:p>
            <a:r>
              <a:rPr lang="en-US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y_pred_rf</a:t>
            </a:r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= </a:t>
            </a:r>
            <a:r>
              <a:rPr lang="en-US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rf_model.predict</a:t>
            </a:r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</a:t>
            </a:r>
            <a:r>
              <a:rPr lang="en-US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X_test</a:t>
            </a:r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</a:t>
            </a:r>
          </a:p>
          <a:p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# Evaluate Random Forest</a:t>
            </a:r>
          </a:p>
          <a:p>
            <a:r>
              <a:rPr lang="en-US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mse_rf</a:t>
            </a:r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= </a:t>
            </a:r>
            <a:r>
              <a:rPr lang="en-US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mean_squared_error</a:t>
            </a:r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</a:t>
            </a:r>
            <a:r>
              <a:rPr lang="en-US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y_test</a:t>
            </a:r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US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y_pred_rf</a:t>
            </a:r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</a:t>
            </a:r>
          </a:p>
          <a:p>
            <a:endParaRPr lang="en-US" sz="8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r2_rf = r2_score(</a:t>
            </a:r>
            <a:r>
              <a:rPr lang="en-US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y_test</a:t>
            </a:r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, </a:t>
            </a:r>
            <a:r>
              <a:rPr lang="en-US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y_pred_rf</a:t>
            </a:r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</a:t>
            </a:r>
            <a:br>
              <a:rPr lang="en-US" sz="800" b="0">
                <a:effectLst/>
              </a:rPr>
            </a:br>
            <a:br>
              <a:rPr lang="en-US" sz="800" b="0">
                <a:effectLst/>
              </a:rPr>
            </a:br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print("Random Forest:")</a:t>
            </a:r>
          </a:p>
          <a:p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print("RMSE:", </a:t>
            </a:r>
            <a:r>
              <a:rPr lang="en-US" sz="800" b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mse_rf</a:t>
            </a:r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</a:t>
            </a:r>
          </a:p>
          <a:p>
            <a:r>
              <a:rPr lang="en-US" sz="8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print("R-squared:", r2_rf)</a:t>
            </a:r>
          </a:p>
          <a:p>
            <a:br>
              <a:rPr lang="en-US" sz="1100" b="0">
                <a:effectLst/>
                <a:latin typeface="Courier New" panose="02070309020205020404" pitchFamily="49" charset="0"/>
              </a:rPr>
            </a:br>
            <a:endParaRPr lang="en-US" sz="800" b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endParaRPr lang="en-US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6D9D93-D311-30DC-85A7-B20BF6D83E4D}"/>
              </a:ext>
            </a:extLst>
          </p:cNvPr>
          <p:cNvSpPr txBox="1"/>
          <p:nvPr/>
        </p:nvSpPr>
        <p:spPr>
          <a:xfrm>
            <a:off x="654593" y="4283708"/>
            <a:ext cx="3917407" cy="8309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374151"/>
                </a:solidFill>
              </a:rPr>
              <a:t>A Random Forest regression model is initialized and fitted to the training dataset, leveraging an ensemble of decision trees to grasp intricate patterns and relationships present in the data.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B2012A-DEBA-BB8B-E71E-DABF6C7FC6B6}"/>
              </a:ext>
            </a:extLst>
          </p:cNvPr>
          <p:cNvSpPr txBox="1"/>
          <p:nvPr/>
        </p:nvSpPr>
        <p:spPr>
          <a:xfrm>
            <a:off x="4952290" y="4250466"/>
            <a:ext cx="3928189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374151"/>
                </a:solidFill>
              </a:rPr>
              <a:t>The model is used to make predictions on both the training and validation datasets, and various evaluation metrics such as Mean Squared Error (MSE), R-squared</a:t>
            </a:r>
            <a:br>
              <a:rPr lang="en-US"/>
            </a:br>
            <a:endParaRPr lang="en-US">
              <a:cs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389EC74-6D0E-6A0F-98E6-B205774BD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417160"/>
              </p:ext>
            </p:extLst>
          </p:nvPr>
        </p:nvGraphicFramePr>
        <p:xfrm>
          <a:off x="7928148" y="10022"/>
          <a:ext cx="121585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21585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/>
                        <a:t>Model 1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70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9FB5B7-4AE8-D9D5-8275-DC85336B4BD9}"/>
              </a:ext>
            </a:extLst>
          </p:cNvPr>
          <p:cNvSpPr/>
          <p:nvPr/>
        </p:nvSpPr>
        <p:spPr>
          <a:xfrm>
            <a:off x="4984955" y="1364226"/>
            <a:ext cx="3687097" cy="3141406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DB3607E-1A97-73B3-9688-A0B3B8647E1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9329" y="2119044"/>
            <a:ext cx="6287928" cy="1906912"/>
          </a:xfrm>
          <a:noFill/>
        </p:spPr>
        <p:txBody>
          <a:bodyPr/>
          <a:lstStyle/>
          <a:p>
            <a:pPr marL="139700" indent="0">
              <a:lnSpc>
                <a:spcPct val="150000"/>
              </a:lnSpc>
            </a:pPr>
            <a:r>
              <a:rPr lang="en-US" sz="11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Previous Rating Overall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: Importance - 0.874963</a:t>
            </a:r>
          </a:p>
          <a:p>
            <a:pPr marL="139700" indent="0">
              <a:lnSpc>
                <a:spcPct val="150000"/>
              </a:lnSpc>
            </a:pPr>
            <a:r>
              <a:rPr lang="en-US" sz="11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Number of Reviews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: Importance - 0.068726</a:t>
            </a:r>
          </a:p>
          <a:p>
            <a:pPr marL="139700" indent="0">
              <a:lnSpc>
                <a:spcPct val="150000"/>
              </a:lnSpc>
            </a:pPr>
            <a:r>
              <a:rPr lang="en-US" sz="11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Average Rating in the Past Year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: Importance - 0.016475</a:t>
            </a:r>
          </a:p>
          <a:p>
            <a:pPr marL="139700" indent="0">
              <a:lnSpc>
                <a:spcPct val="150000"/>
              </a:lnSpc>
            </a:pPr>
            <a:r>
              <a:rPr lang="en-US" sz="11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Previous Number of Reviews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: Importance - 0.007278</a:t>
            </a:r>
          </a:p>
          <a:p>
            <a:pPr marL="139700" indent="0">
              <a:lnSpc>
                <a:spcPct val="150000"/>
              </a:lnSpc>
            </a:pPr>
            <a:r>
              <a:rPr lang="en-US" sz="11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Booked Days Average Price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: Importance - 0.003343</a:t>
            </a:r>
          </a:p>
          <a:p>
            <a:pPr marL="139700" indent="0">
              <a:lnSpc>
                <a:spcPct val="150000"/>
              </a:lnSpc>
            </a:pPr>
            <a:r>
              <a:rPr lang="en-US" sz="11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Tract Housing Units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: Importance - 0.003223</a:t>
            </a:r>
          </a:p>
          <a:p>
            <a:pPr marL="139700" indent="0">
              <a:lnSpc>
                <a:spcPct val="150000"/>
              </a:lnSpc>
            </a:pPr>
            <a:r>
              <a:rPr lang="en-US" sz="11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Proportion of 5-Star Reviews in the Past Year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: Importance - 0.002739</a:t>
            </a:r>
          </a:p>
          <a:p>
            <a:pPr marL="139700" indent="0">
              <a:lnSpc>
                <a:spcPct val="150000"/>
              </a:lnSpc>
            </a:pPr>
            <a:r>
              <a:rPr lang="en-US" sz="11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Previous Revenue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: Importance - 0.002578</a:t>
            </a:r>
          </a:p>
          <a:p>
            <a:pPr marL="139700" indent="0">
              <a:lnSpc>
                <a:spcPct val="150000"/>
              </a:lnSpc>
            </a:pPr>
            <a:r>
              <a:rPr lang="en-US" sz="11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Previous Nightly Rate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: Importance - 0.002034</a:t>
            </a:r>
          </a:p>
          <a:p>
            <a:pPr marL="139700" indent="0">
              <a:lnSpc>
                <a:spcPct val="150000"/>
              </a:lnSpc>
            </a:pPr>
            <a:r>
              <a:rPr lang="en-US" sz="11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Longitude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: Importance - 0.001286</a:t>
            </a:r>
          </a:p>
          <a:p>
            <a:pPr marL="139700" indent="0">
              <a:lnSpc>
                <a:spcPct val="150000"/>
              </a:lnSpc>
            </a:pPr>
            <a:r>
              <a:rPr lang="en-US" sz="1100" b="1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Number of Cancellations in the Past Year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Fira Sans" panose="020B0503050000020004" pitchFamily="34" charset="0"/>
                <a:cs typeface="Segoe UI" panose="020B0502040204020203" pitchFamily="34" charset="0"/>
              </a:rPr>
              <a:t>: Importance - 0.000948</a:t>
            </a:r>
            <a:endParaRPr lang="en-US" sz="1100" dirty="0">
              <a:solidFill>
                <a:schemeClr val="tx1"/>
              </a:solidFill>
              <a:latin typeface="Fira Sans" panose="020B0503050000020004" pitchFamily="34" charset="0"/>
              <a:cs typeface="Segoe UI" panose="020B0502040204020203" pitchFamily="34" charset="0"/>
            </a:endParaRPr>
          </a:p>
        </p:txBody>
      </p:sp>
      <p:sp>
        <p:nvSpPr>
          <p:cNvPr id="7" name="Google Shape;1913;p42">
            <a:extLst>
              <a:ext uri="{FF2B5EF4-FFF2-40B4-BE49-F238E27FC236}">
                <a16:creationId xmlns:a16="http://schemas.microsoft.com/office/drawing/2014/main" id="{CEBC9607-CE0E-D688-AFC7-8C29A2D429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6531" y="549314"/>
            <a:ext cx="883746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influencial Features &amp; their contribution</a:t>
            </a:r>
            <a:br>
              <a:rPr lang="en" dirty="0"/>
            </a:br>
            <a:r>
              <a:rPr lang="en" dirty="0"/>
              <a:t>(1/2)</a:t>
            </a:r>
            <a:endParaRPr dirty="0"/>
          </a:p>
        </p:txBody>
      </p:sp>
      <p:sp>
        <p:nvSpPr>
          <p:cNvPr id="12" name="Google Shape;1918;p42">
            <a:extLst>
              <a:ext uri="{FF2B5EF4-FFF2-40B4-BE49-F238E27FC236}">
                <a16:creationId xmlns:a16="http://schemas.microsoft.com/office/drawing/2014/main" id="{58A775BF-CA5A-E9A3-2CBE-2B469D4152CF}"/>
              </a:ext>
            </a:extLst>
          </p:cNvPr>
          <p:cNvSpPr/>
          <p:nvPr/>
        </p:nvSpPr>
        <p:spPr>
          <a:xfrm rot="5400000">
            <a:off x="830703" y="667322"/>
            <a:ext cx="572700" cy="223465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9272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Random Forest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6626C0-666C-5D59-EC95-21D442342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2" r="5346"/>
          <a:stretch/>
        </p:blipFill>
        <p:spPr bwMode="auto">
          <a:xfrm>
            <a:off x="4874343" y="1241351"/>
            <a:ext cx="3667287" cy="315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28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9FB5B7-4AE8-D9D5-8275-DC85336B4BD9}"/>
              </a:ext>
            </a:extLst>
          </p:cNvPr>
          <p:cNvSpPr/>
          <p:nvPr/>
        </p:nvSpPr>
        <p:spPr>
          <a:xfrm>
            <a:off x="4984955" y="1364226"/>
            <a:ext cx="3687097" cy="3141406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913;p42">
            <a:extLst>
              <a:ext uri="{FF2B5EF4-FFF2-40B4-BE49-F238E27FC236}">
                <a16:creationId xmlns:a16="http://schemas.microsoft.com/office/drawing/2014/main" id="{CEBC9607-CE0E-D688-AFC7-8C29A2D429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6531" y="549314"/>
            <a:ext cx="883746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influencial Features &amp; their contribution</a:t>
            </a:r>
            <a:br>
              <a:rPr lang="en" dirty="0"/>
            </a:br>
            <a:r>
              <a:rPr lang="en" dirty="0"/>
              <a:t>(2/2)</a:t>
            </a:r>
            <a:endParaRPr dirty="0"/>
          </a:p>
        </p:txBody>
      </p:sp>
      <p:sp>
        <p:nvSpPr>
          <p:cNvPr id="12" name="Google Shape;1918;p42">
            <a:extLst>
              <a:ext uri="{FF2B5EF4-FFF2-40B4-BE49-F238E27FC236}">
                <a16:creationId xmlns:a16="http://schemas.microsoft.com/office/drawing/2014/main" id="{58A775BF-CA5A-E9A3-2CBE-2B469D4152CF}"/>
              </a:ext>
            </a:extLst>
          </p:cNvPr>
          <p:cNvSpPr/>
          <p:nvPr/>
        </p:nvSpPr>
        <p:spPr>
          <a:xfrm rot="5400000">
            <a:off x="1143437" y="294256"/>
            <a:ext cx="633032" cy="292045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9272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vert270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Polynomial </a:t>
            </a:r>
            <a:r>
              <a:rPr lang="en-US" sz="1800" b="1">
                <a:solidFill>
                  <a:schemeClr val="bg1"/>
                </a:solidFill>
                <a:latin typeface="Fira Sans" panose="020B0503050000020004" pitchFamily="34" charset="0"/>
                <a:ea typeface="Roboto" panose="02000000000000000000" pitchFamily="2" charset="0"/>
                <a:cs typeface="Roboto" panose="02000000000000000000" pitchFamily="2" charset="0"/>
              </a:rPr>
              <a:t>Regression</a:t>
            </a:r>
            <a:endParaRPr lang="en-US" sz="1800" b="1" dirty="0">
              <a:solidFill>
                <a:schemeClr val="bg1"/>
              </a:solidFill>
              <a:latin typeface="Fira Sans" panose="020B05030500000200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B9E13-A6CC-D618-9E38-B5CD24941E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1415" b="1922"/>
          <a:stretch/>
        </p:blipFill>
        <p:spPr>
          <a:xfrm>
            <a:off x="306531" y="2214554"/>
            <a:ext cx="4131202" cy="2379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012E41-B534-EC37-43DE-7B76130FA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1297858"/>
            <a:ext cx="3687097" cy="306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27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C62FCF-DB4C-B6E3-9D7D-AD8E91E33E9C}"/>
              </a:ext>
            </a:extLst>
          </p:cNvPr>
          <p:cNvSpPr/>
          <p:nvPr/>
        </p:nvSpPr>
        <p:spPr>
          <a:xfrm>
            <a:off x="0" y="3085171"/>
            <a:ext cx="9144000" cy="1761892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2F966-6847-29AD-87ED-2E894FF5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470" y="437733"/>
            <a:ext cx="7704000" cy="572700"/>
          </a:xfrm>
        </p:spPr>
        <p:txBody>
          <a:bodyPr/>
          <a:lstStyle/>
          <a:p>
            <a:r>
              <a:rPr lang="en-US"/>
              <a:t>Executive Summary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8118A6-4F29-1F6F-2D74-6FA1EFACD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359758"/>
              </p:ext>
            </p:extLst>
          </p:nvPr>
        </p:nvGraphicFramePr>
        <p:xfrm>
          <a:off x="7526215" y="10022"/>
          <a:ext cx="1617785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617785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/>
                        <a:t>Executive Summary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83F4B2AB-C3DF-0262-8E4A-071029307B4F}"/>
              </a:ext>
            </a:extLst>
          </p:cNvPr>
          <p:cNvSpPr txBox="1">
            <a:spLocks/>
          </p:cNvSpPr>
          <p:nvPr/>
        </p:nvSpPr>
        <p:spPr>
          <a:xfrm>
            <a:off x="728470" y="308517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ira Sans"/>
              <a:buNone/>
              <a:defRPr sz="32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"/>
              <a:buNone/>
              <a:defRPr sz="35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sz="2000"/>
              <a:t>Assumptions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188D41-3656-9BC7-4F66-281B3076F458}"/>
              </a:ext>
            </a:extLst>
          </p:cNvPr>
          <p:cNvSpPr txBox="1"/>
          <p:nvPr/>
        </p:nvSpPr>
        <p:spPr>
          <a:xfrm>
            <a:off x="745410" y="3628549"/>
            <a:ext cx="697619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Fira Sans"/>
              </a:rPr>
              <a:t>Only the properties which generate revenue impact our analysis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>
                    <a:lumMod val="90000"/>
                    <a:lumOff val="10000"/>
                  </a:schemeClr>
                </a:solidFill>
                <a:latin typeface="Fira Sans"/>
              </a:rPr>
              <a:t>The analysis currently excludes considerations for seasonality, focusing on general patterns and factors influencing overall ratings.</a:t>
            </a:r>
            <a:endParaRPr lang="en-IN" sz="1600" dirty="0">
              <a:solidFill>
                <a:schemeClr val="tx1">
                  <a:lumMod val="90000"/>
                  <a:lumOff val="10000"/>
                </a:schemeClr>
              </a:solidFill>
              <a:latin typeface="Fira Sans"/>
            </a:endParaRPr>
          </a:p>
        </p:txBody>
      </p:sp>
      <p:sp>
        <p:nvSpPr>
          <p:cNvPr id="21" name="Google Shape;1343;p37">
            <a:extLst>
              <a:ext uri="{FF2B5EF4-FFF2-40B4-BE49-F238E27FC236}">
                <a16:creationId xmlns:a16="http://schemas.microsoft.com/office/drawing/2014/main" id="{E0FB96DE-3609-7B88-8797-AA12942744A1}"/>
              </a:ext>
            </a:extLst>
          </p:cNvPr>
          <p:cNvSpPr txBox="1">
            <a:spLocks/>
          </p:cNvSpPr>
          <p:nvPr/>
        </p:nvSpPr>
        <p:spPr>
          <a:xfrm>
            <a:off x="728470" y="1010433"/>
            <a:ext cx="7687060" cy="1958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●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○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erpass"/>
              <a:buChar char="■"/>
              <a:defRPr sz="14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39700" indent="0">
              <a:buNone/>
            </a:pPr>
            <a:r>
              <a:rPr lang="en-US" sz="1600">
                <a:solidFill>
                  <a:schemeClr val="tx1">
                    <a:lumMod val="90000"/>
                    <a:lumOff val="10000"/>
                  </a:schemeClr>
                </a:solidFill>
                <a:latin typeface="Fira Sans"/>
              </a:rPr>
              <a:t>To propose a strategic roadmap for elevating business performance within the hospitality sector on Airbnb. This involves a concerted effort to bolster </a:t>
            </a:r>
            <a:r>
              <a:rPr lang="en-US" sz="1600" b="1">
                <a:solidFill>
                  <a:srgbClr val="C92727"/>
                </a:solidFill>
                <a:latin typeface="Fira Sans"/>
              </a:rPr>
              <a:t>overall ratings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Sans"/>
              </a:rPr>
              <a:t> </a:t>
            </a:r>
            <a:r>
              <a:rPr lang="en-US" sz="1600">
                <a:solidFill>
                  <a:schemeClr val="tx1">
                    <a:lumMod val="90000"/>
                    <a:lumOff val="10000"/>
                  </a:schemeClr>
                </a:solidFill>
                <a:latin typeface="Fira Sans"/>
              </a:rPr>
              <a:t>through an unwavering commitment to service excellence, coupled with a tactical approach to augmenting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Fira Sans"/>
              </a:rPr>
              <a:t> </a:t>
            </a:r>
            <a:r>
              <a:rPr lang="en-US" sz="1600" b="1">
                <a:solidFill>
                  <a:srgbClr val="C92727"/>
                </a:solidFill>
                <a:latin typeface="Fira Sans"/>
              </a:rPr>
              <a:t>occupancy rates. </a:t>
            </a:r>
            <a:r>
              <a:rPr lang="en-US" sz="1600">
                <a:solidFill>
                  <a:schemeClr val="tx1">
                    <a:lumMod val="90000"/>
                    <a:lumOff val="10000"/>
                  </a:schemeClr>
                </a:solidFill>
                <a:latin typeface="Fira Sans"/>
              </a:rPr>
              <a:t>By adeptly managing reservations, cultivating positive reviews, and optimizing pricing strategies, hosts can significantly impact guest satisfaction and maximize revenue potential.</a:t>
            </a:r>
          </a:p>
        </p:txBody>
      </p:sp>
    </p:spTree>
    <p:extLst>
      <p:ext uri="{BB962C8B-B14F-4D97-AF65-F5344CB8AC3E}">
        <p14:creationId xmlns:p14="http://schemas.microsoft.com/office/powerpoint/2010/main" val="187568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88"/>
    </mc:Choice>
    <mc:Fallback xmlns="">
      <p:transition spd="slow" advTm="5018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20F466-0B69-E6AE-6E21-42B1458F478F}"/>
              </a:ext>
            </a:extLst>
          </p:cNvPr>
          <p:cNvSpPr/>
          <p:nvPr/>
        </p:nvSpPr>
        <p:spPr>
          <a:xfrm>
            <a:off x="0" y="4238660"/>
            <a:ext cx="9144000" cy="640060"/>
          </a:xfrm>
          <a:prstGeom prst="rect">
            <a:avLst/>
          </a:prstGeom>
          <a:solidFill>
            <a:srgbClr val="EDE3D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solidFill>
                  <a:sysClr val="windowText" lastClr="000000"/>
                </a:solidFill>
                <a:effectLst/>
                <a:latin typeface="Söhne"/>
              </a:rPr>
              <a:t>This dual-pronged strategy aims to empower hosts with actionable insights, enhancing service quality and boosting platform competitiveness.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EC90DC-D221-6342-46D1-18308DF32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6" b="17817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2" name="Google Shape;1342;p37"/>
          <p:cNvSpPr txBox="1">
            <a:spLocks noGrp="1"/>
          </p:cNvSpPr>
          <p:nvPr>
            <p:ph type="title"/>
          </p:nvPr>
        </p:nvSpPr>
        <p:spPr>
          <a:xfrm>
            <a:off x="702129" y="165198"/>
            <a:ext cx="5109271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2"/>
                </a:solidFill>
              </a:rPr>
              <a:t>Business</a:t>
            </a:r>
            <a:r>
              <a:rPr lang="en-US" sz="3200">
                <a:solidFill>
                  <a:srgbClr val="C92727"/>
                </a:solidFill>
              </a:rPr>
              <a:t> Problem</a:t>
            </a:r>
          </a:p>
        </p:txBody>
      </p:sp>
      <p:sp>
        <p:nvSpPr>
          <p:cNvPr id="1343" name="Google Shape;1343;p37"/>
          <p:cNvSpPr txBox="1">
            <a:spLocks noGrp="1"/>
          </p:cNvSpPr>
          <p:nvPr>
            <p:ph type="subTitle" idx="1"/>
          </p:nvPr>
        </p:nvSpPr>
        <p:spPr>
          <a:xfrm>
            <a:off x="780995" y="1014138"/>
            <a:ext cx="7130553" cy="2959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i="0" dirty="0">
                <a:effectLst/>
                <a:latin typeface="Fira Sans" panose="020B0503050000020004" pitchFamily="34" charset="0"/>
              </a:rPr>
              <a:t>Airbnb's strategic initiatives aim to focus on two key areas to enhance brand recognition and maintain market competitiveness: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en-US" b="1" i="0" dirty="0">
                <a:effectLst/>
                <a:latin typeface="Fira Sans" panose="020B0503050000020004" pitchFamily="34" charset="0"/>
              </a:rPr>
              <a:t>Predicting </a:t>
            </a:r>
            <a:r>
              <a:rPr lang="en-US" b="1" dirty="0">
                <a:latin typeface="Fira Sans" panose="020B0503050000020004" pitchFamily="34" charset="0"/>
              </a:rPr>
              <a:t>o</a:t>
            </a:r>
            <a:r>
              <a:rPr lang="en-US" b="1" i="0" dirty="0">
                <a:effectLst/>
                <a:latin typeface="Fira Sans" panose="020B0503050000020004" pitchFamily="34" charset="0"/>
              </a:rPr>
              <a:t>verall guest ratings to improve satisfaction</a:t>
            </a:r>
          </a:p>
          <a:p>
            <a:pPr marL="457200" lvl="1" indent="0" algn="l">
              <a:spcBef>
                <a:spcPts val="0"/>
              </a:spcBef>
              <a:spcAft>
                <a:spcPts val="1600"/>
              </a:spcAft>
            </a:pPr>
            <a:r>
              <a:rPr lang="en-US" i="1" dirty="0">
                <a:effectLst/>
                <a:latin typeface="Fira Sans" panose="020B0503050000020004" pitchFamily="34" charset="0"/>
              </a:rPr>
              <a:t>To predict overall ratings and identify key factors to enhance host satisfaction and boost revenue</a:t>
            </a:r>
          </a:p>
          <a:p>
            <a:pPr marL="285750" indent="-285750"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en-US" b="1" i="0" dirty="0">
                <a:effectLst/>
                <a:latin typeface="Fira Sans" panose="020B0503050000020004" pitchFamily="34" charset="0"/>
              </a:rPr>
              <a:t>Predicting Occupancy Rates for Enhanced Market Competitiveness</a:t>
            </a:r>
            <a:r>
              <a:rPr lang="en-US" b="1" dirty="0">
                <a:latin typeface="Fira Sans" panose="020B0503050000020004" pitchFamily="34" charset="0"/>
              </a:rPr>
              <a:t> </a:t>
            </a:r>
            <a:endParaRPr lang="en-US" b="1" i="0" dirty="0">
              <a:effectLst/>
              <a:latin typeface="Fira Sans" panose="020B0503050000020004" pitchFamily="34" charset="0"/>
            </a:endParaRPr>
          </a:p>
          <a:p>
            <a:pPr marL="457200" lvl="1" indent="0" algn="l">
              <a:spcBef>
                <a:spcPts val="0"/>
              </a:spcBef>
              <a:spcAft>
                <a:spcPts val="1600"/>
              </a:spcAft>
            </a:pPr>
            <a:r>
              <a:rPr lang="en-US" i="1" dirty="0">
                <a:latin typeface="Fira Sans" panose="020B0503050000020004" pitchFamily="34" charset="0"/>
              </a:rPr>
              <a:t>This predictive model forecasts occupancy rates using key factors like the number of reviews, reservations</a:t>
            </a:r>
            <a:r>
              <a:rPr lang="en-US" i="1" dirty="0">
                <a:effectLst/>
                <a:latin typeface="Fira Sans" panose="020B0503050000020004" pitchFamily="34" charset="0"/>
              </a:rPr>
              <a:t>, and </a:t>
            </a:r>
            <a:r>
              <a:rPr lang="en-US" i="1" dirty="0">
                <a:latin typeface="Fira Sans" panose="020B0503050000020004" pitchFamily="34" charset="0"/>
              </a:rPr>
              <a:t>nightly rates </a:t>
            </a:r>
            <a:r>
              <a:rPr lang="en-US" i="1" dirty="0">
                <a:effectLst/>
                <a:latin typeface="Fira Sans" panose="020B0503050000020004" pitchFamily="34" charset="0"/>
              </a:rPr>
              <a:t>to </a:t>
            </a:r>
            <a:r>
              <a:rPr lang="en-US" i="1" dirty="0">
                <a:latin typeface="Fira Sans" panose="020B0503050000020004" pitchFamily="34" charset="0"/>
              </a:rPr>
              <a:t>help hosts optimize revenue.</a:t>
            </a:r>
          </a:p>
        </p:txBody>
      </p:sp>
      <p:sp>
        <p:nvSpPr>
          <p:cNvPr id="1344" name="Google Shape;1344;p37"/>
          <p:cNvSpPr/>
          <p:nvPr/>
        </p:nvSpPr>
        <p:spPr>
          <a:xfrm>
            <a:off x="6197568" y="3525765"/>
            <a:ext cx="68162" cy="35628"/>
          </a:xfrm>
          <a:custGeom>
            <a:avLst/>
            <a:gdLst/>
            <a:ahLst/>
            <a:cxnLst/>
            <a:rect l="l" t="t" r="r" b="b"/>
            <a:pathLst>
              <a:path w="727" h="380" extrusionOk="0">
                <a:moveTo>
                  <a:pt x="364" y="1"/>
                </a:moveTo>
                <a:cubicBezTo>
                  <a:pt x="284" y="1"/>
                  <a:pt x="205" y="18"/>
                  <a:pt x="134" y="54"/>
                </a:cubicBezTo>
                <a:cubicBezTo>
                  <a:pt x="0" y="131"/>
                  <a:pt x="7" y="251"/>
                  <a:pt x="134" y="321"/>
                </a:cubicBezTo>
                <a:cubicBezTo>
                  <a:pt x="205" y="360"/>
                  <a:pt x="284" y="380"/>
                  <a:pt x="364" y="380"/>
                </a:cubicBezTo>
                <a:cubicBezTo>
                  <a:pt x="444" y="380"/>
                  <a:pt x="526" y="360"/>
                  <a:pt x="600" y="321"/>
                </a:cubicBezTo>
                <a:cubicBezTo>
                  <a:pt x="726" y="251"/>
                  <a:pt x="726" y="131"/>
                  <a:pt x="600" y="54"/>
                </a:cubicBezTo>
                <a:cubicBezTo>
                  <a:pt x="526" y="18"/>
                  <a:pt x="444" y="1"/>
                  <a:pt x="3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DB8C5E-2B2F-8C80-5F3E-277A9008D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764157"/>
              </p:ext>
            </p:extLst>
          </p:nvPr>
        </p:nvGraphicFramePr>
        <p:xfrm>
          <a:off x="7003701" y="10022"/>
          <a:ext cx="2140299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2140299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/>
                        <a:t>Business Problem Statement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60"/>
    </mc:Choice>
    <mc:Fallback>
      <p:transition spd="slow" advTm="7646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Rectangle: Single Corner Rounded 1822">
            <a:extLst>
              <a:ext uri="{FF2B5EF4-FFF2-40B4-BE49-F238E27FC236}">
                <a16:creationId xmlns:a16="http://schemas.microsoft.com/office/drawing/2014/main" id="{BDF48363-4697-93D5-A10D-4C561444F7FB}"/>
              </a:ext>
            </a:extLst>
          </p:cNvPr>
          <p:cNvSpPr/>
          <p:nvPr/>
        </p:nvSpPr>
        <p:spPr>
          <a:xfrm>
            <a:off x="524811" y="3687608"/>
            <a:ext cx="8112939" cy="1244911"/>
          </a:xfrm>
          <a:prstGeom prst="round1Rect">
            <a:avLst>
              <a:gd name="adj" fmla="val 16667"/>
            </a:avLst>
          </a:prstGeom>
          <a:solidFill>
            <a:schemeClr val="bg1">
              <a:lumMod val="90000"/>
            </a:schemeClr>
          </a:solidFill>
          <a:ln w="12700">
            <a:solidFill>
              <a:srgbClr val="7F7F7F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854" name="Google Shape;185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Source</a:t>
            </a:r>
            <a:endParaRPr/>
          </a:p>
        </p:txBody>
      </p:sp>
      <p:sp>
        <p:nvSpPr>
          <p:cNvPr id="1856" name="Google Shape;1856;p39"/>
          <p:cNvSpPr/>
          <p:nvPr/>
        </p:nvSpPr>
        <p:spPr>
          <a:xfrm>
            <a:off x="946661" y="1280231"/>
            <a:ext cx="217800" cy="217800"/>
          </a:xfrm>
          <a:prstGeom prst="ellipse">
            <a:avLst/>
          </a:prstGeom>
          <a:solidFill>
            <a:schemeClr val="dk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4A361DD-B3D9-F222-B994-D56DC5E78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899" y="1107404"/>
            <a:ext cx="7277100" cy="572700"/>
          </a:xfrm>
        </p:spPr>
        <p:txBody>
          <a:bodyPr/>
          <a:lstStyle/>
          <a:p>
            <a:r>
              <a:rPr lang="en-US"/>
              <a:t>airbnb_Houston.csv</a:t>
            </a:r>
          </a:p>
        </p:txBody>
      </p:sp>
      <p:cxnSp>
        <p:nvCxnSpPr>
          <p:cNvPr id="4" name="Google Shape;1859;p39">
            <a:extLst>
              <a:ext uri="{FF2B5EF4-FFF2-40B4-BE49-F238E27FC236}">
                <a16:creationId xmlns:a16="http://schemas.microsoft.com/office/drawing/2014/main" id="{DF702676-FEFB-57C3-764D-08BC8E74A430}"/>
              </a:ext>
            </a:extLst>
          </p:cNvPr>
          <p:cNvCxnSpPr>
            <a:cxnSpLocks/>
          </p:cNvCxnSpPr>
          <p:nvPr/>
        </p:nvCxnSpPr>
        <p:spPr>
          <a:xfrm>
            <a:off x="835825" y="954055"/>
            <a:ext cx="2228217" cy="0"/>
          </a:xfrm>
          <a:prstGeom prst="straightConnector1">
            <a:avLst/>
          </a:prstGeom>
          <a:noFill/>
          <a:ln w="28575" cap="flat" cmpd="sng">
            <a:solidFill>
              <a:srgbClr val="C9272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859;p39">
            <a:extLst>
              <a:ext uri="{FF2B5EF4-FFF2-40B4-BE49-F238E27FC236}">
                <a16:creationId xmlns:a16="http://schemas.microsoft.com/office/drawing/2014/main" id="{E6250F9F-42C7-BAFB-A759-2760680928AA}"/>
              </a:ext>
            </a:extLst>
          </p:cNvPr>
          <p:cNvCxnSpPr>
            <a:cxnSpLocks/>
          </p:cNvCxnSpPr>
          <p:nvPr/>
        </p:nvCxnSpPr>
        <p:spPr>
          <a:xfrm>
            <a:off x="1053625" y="954055"/>
            <a:ext cx="0" cy="333270"/>
          </a:xfrm>
          <a:prstGeom prst="straightConnector1">
            <a:avLst/>
          </a:prstGeom>
          <a:noFill/>
          <a:ln w="28575" cap="flat" cmpd="sng">
            <a:solidFill>
              <a:srgbClr val="C9272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7394F201-2C78-A3CA-130C-6BC077DBE820}"/>
              </a:ext>
            </a:extLst>
          </p:cNvPr>
          <p:cNvGrpSpPr/>
          <p:nvPr/>
        </p:nvGrpSpPr>
        <p:grpSpPr>
          <a:xfrm>
            <a:off x="863502" y="1750963"/>
            <a:ext cx="7416996" cy="1064918"/>
            <a:chOff x="933999" y="1961195"/>
            <a:chExt cx="7416996" cy="1064918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330BF96-9749-73B7-C720-EC8D1EE21D60}"/>
                </a:ext>
              </a:extLst>
            </p:cNvPr>
            <p:cNvGrpSpPr/>
            <p:nvPr/>
          </p:nvGrpSpPr>
          <p:grpSpPr>
            <a:xfrm>
              <a:off x="933999" y="1961195"/>
              <a:ext cx="2130043" cy="1064918"/>
              <a:chOff x="933999" y="1961195"/>
              <a:chExt cx="2130043" cy="10649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40E2A1E-9679-A528-9287-DB9F69721D15}"/>
                  </a:ext>
                </a:extLst>
              </p:cNvPr>
              <p:cNvGrpSpPr/>
              <p:nvPr/>
            </p:nvGrpSpPr>
            <p:grpSpPr>
              <a:xfrm>
                <a:off x="933999" y="1961195"/>
                <a:ext cx="1079976" cy="1064918"/>
                <a:chOff x="1053625" y="1688125"/>
                <a:chExt cx="1079976" cy="1064918"/>
              </a:xfrm>
            </p:grpSpPr>
            <p:sp>
              <p:nvSpPr>
                <p:cNvPr id="13" name="Google Shape;3251;p63">
                  <a:extLst>
                    <a:ext uri="{FF2B5EF4-FFF2-40B4-BE49-F238E27FC236}">
                      <a16:creationId xmlns:a16="http://schemas.microsoft.com/office/drawing/2014/main" id="{39BB13A7-35DE-AC2E-5951-51CBCF83D9C5}"/>
                    </a:ext>
                  </a:extLst>
                </p:cNvPr>
                <p:cNvSpPr/>
                <p:nvPr/>
              </p:nvSpPr>
              <p:spPr>
                <a:xfrm>
                  <a:off x="1151799" y="1769783"/>
                  <a:ext cx="885548" cy="885548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Block Arc 36">
                  <a:extLst>
                    <a:ext uri="{FF2B5EF4-FFF2-40B4-BE49-F238E27FC236}">
                      <a16:creationId xmlns:a16="http://schemas.microsoft.com/office/drawing/2014/main" id="{96F76615-B631-614B-3120-2CEADE1DBFF8}"/>
                    </a:ext>
                  </a:extLst>
                </p:cNvPr>
                <p:cNvSpPr/>
                <p:nvPr/>
              </p:nvSpPr>
              <p:spPr>
                <a:xfrm rot="4133209">
                  <a:off x="1061154" y="1680596"/>
                  <a:ext cx="1064918" cy="1079976"/>
                </a:xfrm>
                <a:prstGeom prst="blockArc">
                  <a:avLst>
                    <a:gd name="adj1" fmla="val 13392796"/>
                    <a:gd name="adj2" fmla="val 109974"/>
                    <a:gd name="adj3" fmla="val 3335"/>
                  </a:avLst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48AA52A-BEFA-7021-E481-C21A9B892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1604" y="2485627"/>
                <a:ext cx="1052438" cy="0"/>
              </a:xfrm>
              <a:prstGeom prst="line">
                <a:avLst/>
              </a:prstGeom>
              <a:ln w="28575">
                <a:solidFill>
                  <a:srgbClr val="EDA5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1" name="Group 1800">
              <a:extLst>
                <a:ext uri="{FF2B5EF4-FFF2-40B4-BE49-F238E27FC236}">
                  <a16:creationId xmlns:a16="http://schemas.microsoft.com/office/drawing/2014/main" id="{782140C4-CE25-5361-17DA-222C7D9D219F}"/>
                </a:ext>
              </a:extLst>
            </p:cNvPr>
            <p:cNvGrpSpPr/>
            <p:nvPr/>
          </p:nvGrpSpPr>
          <p:grpSpPr>
            <a:xfrm>
              <a:off x="3056021" y="1961195"/>
              <a:ext cx="2130043" cy="1064918"/>
              <a:chOff x="933999" y="1961195"/>
              <a:chExt cx="2130043" cy="1064918"/>
            </a:xfrm>
          </p:grpSpPr>
          <p:grpSp>
            <p:nvGrpSpPr>
              <p:cNvPr id="1802" name="Group 1801">
                <a:extLst>
                  <a:ext uri="{FF2B5EF4-FFF2-40B4-BE49-F238E27FC236}">
                    <a16:creationId xmlns:a16="http://schemas.microsoft.com/office/drawing/2014/main" id="{91ABC69C-275F-9F65-3DD7-D0BDAF13876D}"/>
                  </a:ext>
                </a:extLst>
              </p:cNvPr>
              <p:cNvGrpSpPr/>
              <p:nvPr/>
            </p:nvGrpSpPr>
            <p:grpSpPr>
              <a:xfrm>
                <a:off x="933999" y="1961195"/>
                <a:ext cx="1079976" cy="1064918"/>
                <a:chOff x="1053625" y="1688125"/>
                <a:chExt cx="1079976" cy="1064918"/>
              </a:xfrm>
            </p:grpSpPr>
            <p:sp>
              <p:nvSpPr>
                <p:cNvPr id="1804" name="Google Shape;3251;p63">
                  <a:extLst>
                    <a:ext uri="{FF2B5EF4-FFF2-40B4-BE49-F238E27FC236}">
                      <a16:creationId xmlns:a16="http://schemas.microsoft.com/office/drawing/2014/main" id="{C2C6365B-ED9B-ECD9-C441-8E9CE9103224}"/>
                    </a:ext>
                  </a:extLst>
                </p:cNvPr>
                <p:cNvSpPr/>
                <p:nvPr/>
              </p:nvSpPr>
              <p:spPr>
                <a:xfrm>
                  <a:off x="1151799" y="1769783"/>
                  <a:ext cx="885548" cy="885548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Block Arc 1804">
                  <a:extLst>
                    <a:ext uri="{FF2B5EF4-FFF2-40B4-BE49-F238E27FC236}">
                      <a16:creationId xmlns:a16="http://schemas.microsoft.com/office/drawing/2014/main" id="{2AE5C0C2-EEA5-F2C7-4CF2-F63EA4D13541}"/>
                    </a:ext>
                  </a:extLst>
                </p:cNvPr>
                <p:cNvSpPr/>
                <p:nvPr/>
              </p:nvSpPr>
              <p:spPr>
                <a:xfrm rot="4133209">
                  <a:off x="1061154" y="1680596"/>
                  <a:ext cx="1064918" cy="1079976"/>
                </a:xfrm>
                <a:prstGeom prst="blockArc">
                  <a:avLst>
                    <a:gd name="adj1" fmla="val 13392796"/>
                    <a:gd name="adj2" fmla="val 109974"/>
                    <a:gd name="adj3" fmla="val 3335"/>
                  </a:avLst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803" name="Straight Connector 1802">
                <a:extLst>
                  <a:ext uri="{FF2B5EF4-FFF2-40B4-BE49-F238E27FC236}">
                    <a16:creationId xmlns:a16="http://schemas.microsoft.com/office/drawing/2014/main" id="{15EAF415-EB13-7663-E12D-32B7C8CF42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1604" y="2485627"/>
                <a:ext cx="1052438" cy="0"/>
              </a:xfrm>
              <a:prstGeom prst="line">
                <a:avLst/>
              </a:prstGeom>
              <a:ln w="28575">
                <a:solidFill>
                  <a:srgbClr val="EDA5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6" name="Group 1805">
              <a:extLst>
                <a:ext uri="{FF2B5EF4-FFF2-40B4-BE49-F238E27FC236}">
                  <a16:creationId xmlns:a16="http://schemas.microsoft.com/office/drawing/2014/main" id="{7FBA5C87-9C13-5E32-B3EC-A4700AF4510E}"/>
                </a:ext>
              </a:extLst>
            </p:cNvPr>
            <p:cNvGrpSpPr/>
            <p:nvPr/>
          </p:nvGrpSpPr>
          <p:grpSpPr>
            <a:xfrm>
              <a:off x="5148997" y="1961195"/>
              <a:ext cx="2130043" cy="1064918"/>
              <a:chOff x="933999" y="1961195"/>
              <a:chExt cx="2130043" cy="1064918"/>
            </a:xfrm>
          </p:grpSpPr>
          <p:grpSp>
            <p:nvGrpSpPr>
              <p:cNvPr id="1807" name="Group 1806">
                <a:extLst>
                  <a:ext uri="{FF2B5EF4-FFF2-40B4-BE49-F238E27FC236}">
                    <a16:creationId xmlns:a16="http://schemas.microsoft.com/office/drawing/2014/main" id="{4F933FDB-4644-8EA3-1C33-B692FD990C4E}"/>
                  </a:ext>
                </a:extLst>
              </p:cNvPr>
              <p:cNvGrpSpPr/>
              <p:nvPr/>
            </p:nvGrpSpPr>
            <p:grpSpPr>
              <a:xfrm>
                <a:off x="933999" y="1961195"/>
                <a:ext cx="1079976" cy="1064918"/>
                <a:chOff x="1053625" y="1688125"/>
                <a:chExt cx="1079976" cy="1064918"/>
              </a:xfrm>
            </p:grpSpPr>
            <p:sp>
              <p:nvSpPr>
                <p:cNvPr id="1809" name="Google Shape;3251;p63">
                  <a:extLst>
                    <a:ext uri="{FF2B5EF4-FFF2-40B4-BE49-F238E27FC236}">
                      <a16:creationId xmlns:a16="http://schemas.microsoft.com/office/drawing/2014/main" id="{B36917E5-5E7B-3ADB-EF0A-1AC82ABD0B3F}"/>
                    </a:ext>
                  </a:extLst>
                </p:cNvPr>
                <p:cNvSpPr/>
                <p:nvPr/>
              </p:nvSpPr>
              <p:spPr>
                <a:xfrm>
                  <a:off x="1151799" y="1769783"/>
                  <a:ext cx="885548" cy="885548"/>
                </a:xfrm>
                <a:prstGeom prst="ellips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9525" cap="flat" cmpd="sng">
                  <a:noFill/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Block Arc 1809">
                  <a:extLst>
                    <a:ext uri="{FF2B5EF4-FFF2-40B4-BE49-F238E27FC236}">
                      <a16:creationId xmlns:a16="http://schemas.microsoft.com/office/drawing/2014/main" id="{D02D70BF-4DF5-B70C-D890-273BBFAABBBE}"/>
                    </a:ext>
                  </a:extLst>
                </p:cNvPr>
                <p:cNvSpPr/>
                <p:nvPr/>
              </p:nvSpPr>
              <p:spPr>
                <a:xfrm rot="4133209">
                  <a:off x="1061154" y="1680596"/>
                  <a:ext cx="1064918" cy="1079976"/>
                </a:xfrm>
                <a:prstGeom prst="blockArc">
                  <a:avLst>
                    <a:gd name="adj1" fmla="val 13392796"/>
                    <a:gd name="adj2" fmla="val 109974"/>
                    <a:gd name="adj3" fmla="val 3335"/>
                  </a:avLst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808" name="Straight Connector 1807">
                <a:extLst>
                  <a:ext uri="{FF2B5EF4-FFF2-40B4-BE49-F238E27FC236}">
                    <a16:creationId xmlns:a16="http://schemas.microsoft.com/office/drawing/2014/main" id="{FDCC0340-682E-C6C8-53A5-A0D710F207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1604" y="2485627"/>
                <a:ext cx="1052438" cy="0"/>
              </a:xfrm>
              <a:prstGeom prst="line">
                <a:avLst/>
              </a:prstGeom>
              <a:ln w="28575">
                <a:solidFill>
                  <a:srgbClr val="EDA5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2" name="Group 1811">
              <a:extLst>
                <a:ext uri="{FF2B5EF4-FFF2-40B4-BE49-F238E27FC236}">
                  <a16:creationId xmlns:a16="http://schemas.microsoft.com/office/drawing/2014/main" id="{0A2D6780-E7D7-A073-7CCC-03CDDC7600AB}"/>
                </a:ext>
              </a:extLst>
            </p:cNvPr>
            <p:cNvGrpSpPr/>
            <p:nvPr/>
          </p:nvGrpSpPr>
          <p:grpSpPr>
            <a:xfrm>
              <a:off x="7271019" y="1961195"/>
              <a:ext cx="1079976" cy="1064918"/>
              <a:chOff x="1053625" y="1688125"/>
              <a:chExt cx="1079976" cy="1064918"/>
            </a:xfrm>
          </p:grpSpPr>
          <p:sp>
            <p:nvSpPr>
              <p:cNvPr id="1814" name="Google Shape;3251;p63">
                <a:extLst>
                  <a:ext uri="{FF2B5EF4-FFF2-40B4-BE49-F238E27FC236}">
                    <a16:creationId xmlns:a16="http://schemas.microsoft.com/office/drawing/2014/main" id="{D9D1ECC7-A95E-3BE0-E4E6-6F803933E0BA}"/>
                  </a:ext>
                </a:extLst>
              </p:cNvPr>
              <p:cNvSpPr/>
              <p:nvPr/>
            </p:nvSpPr>
            <p:spPr>
              <a:xfrm>
                <a:off x="1151799" y="1769783"/>
                <a:ext cx="885548" cy="885548"/>
              </a:xfrm>
              <a:prstGeom prst="ellipse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Block Arc 1814">
                <a:extLst>
                  <a:ext uri="{FF2B5EF4-FFF2-40B4-BE49-F238E27FC236}">
                    <a16:creationId xmlns:a16="http://schemas.microsoft.com/office/drawing/2014/main" id="{1AF439C9-A513-AD19-A62F-6B4D3BEF91A5}"/>
                  </a:ext>
                </a:extLst>
              </p:cNvPr>
              <p:cNvSpPr/>
              <p:nvPr/>
            </p:nvSpPr>
            <p:spPr>
              <a:xfrm rot="4133209">
                <a:off x="1061154" y="1680596"/>
                <a:ext cx="1064918" cy="1079976"/>
              </a:xfrm>
              <a:prstGeom prst="blockArc">
                <a:avLst>
                  <a:gd name="adj1" fmla="val 13392796"/>
                  <a:gd name="adj2" fmla="val 109974"/>
                  <a:gd name="adj3" fmla="val 3335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62FAB957-E68F-B577-3839-94E545000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89" y="1982823"/>
            <a:ext cx="593801" cy="59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60420F4-1B24-C1A2-02DD-2EF7D810C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096" y="1991029"/>
            <a:ext cx="572700" cy="57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E0BBAEC-AD7D-43E5-78E4-D5BE2B408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118" y="2063491"/>
            <a:ext cx="461480" cy="42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78B04F6-9DE9-5AEF-3665-B17CC9966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366" y="1991029"/>
            <a:ext cx="684244" cy="68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7" name="TextBox 1816">
            <a:extLst>
              <a:ext uri="{FF2B5EF4-FFF2-40B4-BE49-F238E27FC236}">
                <a16:creationId xmlns:a16="http://schemas.microsoft.com/office/drawing/2014/main" id="{709502A8-FF69-C9A0-E91A-A957DE670C6D}"/>
              </a:ext>
            </a:extLst>
          </p:cNvPr>
          <p:cNvSpPr txBox="1"/>
          <p:nvPr/>
        </p:nvSpPr>
        <p:spPr>
          <a:xfrm>
            <a:off x="804558" y="2820759"/>
            <a:ext cx="1197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ira Sans" panose="020B0503050000020004" pitchFamily="34" charset="0"/>
              </a:rPr>
              <a:t>Data Size ~146MB</a:t>
            </a:r>
          </a:p>
        </p:txBody>
      </p:sp>
      <p:sp>
        <p:nvSpPr>
          <p:cNvPr id="1818" name="TextBox 1817">
            <a:extLst>
              <a:ext uri="{FF2B5EF4-FFF2-40B4-BE49-F238E27FC236}">
                <a16:creationId xmlns:a16="http://schemas.microsoft.com/office/drawing/2014/main" id="{87FD4C1B-F653-EF76-A1D1-C1C5CAEFE8FA}"/>
              </a:ext>
            </a:extLst>
          </p:cNvPr>
          <p:cNvSpPr txBox="1"/>
          <p:nvPr/>
        </p:nvSpPr>
        <p:spPr>
          <a:xfrm>
            <a:off x="2711148" y="2820759"/>
            <a:ext cx="1645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ira Sans" panose="020B0503050000020004" pitchFamily="34" charset="0"/>
              </a:rPr>
              <a:t>Market Diversity</a:t>
            </a:r>
          </a:p>
        </p:txBody>
      </p:sp>
      <p:sp>
        <p:nvSpPr>
          <p:cNvPr id="1819" name="TextBox 1818">
            <a:extLst>
              <a:ext uri="{FF2B5EF4-FFF2-40B4-BE49-F238E27FC236}">
                <a16:creationId xmlns:a16="http://schemas.microsoft.com/office/drawing/2014/main" id="{02F2B7FD-5606-4481-38E9-AEAA9B6C7BD2}"/>
              </a:ext>
            </a:extLst>
          </p:cNvPr>
          <p:cNvSpPr txBox="1"/>
          <p:nvPr/>
        </p:nvSpPr>
        <p:spPr>
          <a:xfrm>
            <a:off x="4493441" y="2820759"/>
            <a:ext cx="2250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ira Sans" panose="020B0503050000020004" pitchFamily="34" charset="0"/>
              </a:rPr>
              <a:t>Balanced</a:t>
            </a:r>
          </a:p>
          <a:p>
            <a:pPr algn="ctr"/>
            <a:r>
              <a:rPr lang="en-US" b="1">
                <a:latin typeface="Fira Sans" panose="020B0503050000020004" pitchFamily="34" charset="0"/>
              </a:rPr>
              <a:t>Representation</a:t>
            </a:r>
          </a:p>
        </p:txBody>
      </p:sp>
      <p:sp>
        <p:nvSpPr>
          <p:cNvPr id="1820" name="TextBox 1819">
            <a:extLst>
              <a:ext uri="{FF2B5EF4-FFF2-40B4-BE49-F238E27FC236}">
                <a16:creationId xmlns:a16="http://schemas.microsoft.com/office/drawing/2014/main" id="{59E056F1-E5E3-C20B-57DA-B96FA0A04793}"/>
              </a:ext>
            </a:extLst>
          </p:cNvPr>
          <p:cNvSpPr txBox="1"/>
          <p:nvPr/>
        </p:nvSpPr>
        <p:spPr>
          <a:xfrm>
            <a:off x="6928601" y="2820759"/>
            <a:ext cx="1617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Fira Sans" panose="020B0503050000020004" pitchFamily="34" charset="0"/>
              </a:rPr>
              <a:t>Tourist Attractions</a:t>
            </a:r>
          </a:p>
        </p:txBody>
      </p:sp>
      <p:sp>
        <p:nvSpPr>
          <p:cNvPr id="1824" name="Rectangle: Top Corners Rounded 1823">
            <a:extLst>
              <a:ext uri="{FF2B5EF4-FFF2-40B4-BE49-F238E27FC236}">
                <a16:creationId xmlns:a16="http://schemas.microsoft.com/office/drawing/2014/main" id="{9B711028-082F-7875-5D60-C13DE783E199}"/>
              </a:ext>
            </a:extLst>
          </p:cNvPr>
          <p:cNvSpPr/>
          <p:nvPr/>
        </p:nvSpPr>
        <p:spPr>
          <a:xfrm rot="5400000">
            <a:off x="1068318" y="2900402"/>
            <a:ext cx="451348" cy="1566000"/>
          </a:xfrm>
          <a:prstGeom prst="round2SameRect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0" bIns="182880" rtlCol="0" anchor="ctr"/>
          <a:lstStyle/>
          <a:p>
            <a:r>
              <a:rPr lang="en-US" b="1">
                <a:latin typeface="Fira Sans" panose="020B0503050000020004" pitchFamily="34" charset="0"/>
              </a:rPr>
              <a:t>Data Insights</a:t>
            </a:r>
          </a:p>
        </p:txBody>
      </p:sp>
      <p:sp>
        <p:nvSpPr>
          <p:cNvPr id="1830" name="TextBox 1829">
            <a:extLst>
              <a:ext uri="{FF2B5EF4-FFF2-40B4-BE49-F238E27FC236}">
                <a16:creationId xmlns:a16="http://schemas.microsoft.com/office/drawing/2014/main" id="{1E1AF124-2B88-6C43-48C3-78962F80C579}"/>
              </a:ext>
            </a:extLst>
          </p:cNvPr>
          <p:cNvSpPr txBox="1"/>
          <p:nvPr/>
        </p:nvSpPr>
        <p:spPr>
          <a:xfrm>
            <a:off x="510992" y="4622494"/>
            <a:ext cx="81267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>
                <a:solidFill>
                  <a:schemeClr val="tx1"/>
                </a:solidFill>
              </a:rPr>
              <a:t>Columns with no entries: Neighborhood (Categorical), Integrated Property Manager (Categorical)</a:t>
            </a:r>
          </a:p>
        </p:txBody>
      </p:sp>
      <p:graphicFrame>
        <p:nvGraphicFramePr>
          <p:cNvPr id="1831" name="Table 1830">
            <a:extLst>
              <a:ext uri="{FF2B5EF4-FFF2-40B4-BE49-F238E27FC236}">
                <a16:creationId xmlns:a16="http://schemas.microsoft.com/office/drawing/2014/main" id="{2366D400-AE26-EAB3-088D-8AA85438E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746281"/>
              </p:ext>
            </p:extLst>
          </p:nvPr>
        </p:nvGraphicFramePr>
        <p:xfrm>
          <a:off x="970411" y="3952361"/>
          <a:ext cx="7036952" cy="518160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3518476">
                  <a:extLst>
                    <a:ext uri="{9D8B030D-6E8A-4147-A177-3AD203B41FA5}">
                      <a16:colId xmlns:a16="http://schemas.microsoft.com/office/drawing/2014/main" val="1302067488"/>
                    </a:ext>
                  </a:extLst>
                </a:gridCol>
                <a:gridCol w="3518476">
                  <a:extLst>
                    <a:ext uri="{9D8B030D-6E8A-4147-A177-3AD203B41FA5}">
                      <a16:colId xmlns:a16="http://schemas.microsoft.com/office/drawing/2014/main" val="41458609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l">
                        <a:buFont typeface="Courier New" panose="02070309020205020404" pitchFamily="49" charset="0"/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Fira Sans" panose="020B0503050000020004" pitchFamily="34" charset="0"/>
                        </a:rPr>
                        <a:t>Number of Rows: 118,677</a:t>
                      </a:r>
                    </a:p>
                    <a:p>
                      <a:pPr marL="0" indent="0" algn="l">
                        <a:buFont typeface="Courier New" panose="02070309020205020404" pitchFamily="49" charset="0"/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Fira Sans" panose="020B0503050000020004" pitchFamily="34" charset="0"/>
                        </a:rPr>
                        <a:t>Number of Columns: 111</a:t>
                      </a:r>
                    </a:p>
                  </a:txBody>
                  <a:tcPr marL="274320">
                    <a:lnL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Courier New" panose="02070309020205020404" pitchFamily="49" charset="0"/>
                        <a:buNone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Fira Sans" panose="020B0503050000020004" pitchFamily="34" charset="0"/>
                        </a:rPr>
                        <a:t>Number of Numerical Columns: 103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Courier New" panose="02070309020205020404" pitchFamily="49" charset="0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Fira Sans" panose="020B0503050000020004" pitchFamily="34" charset="0"/>
                        </a:rPr>
                        <a:t>Number of Categorical Columns: 7</a:t>
                      </a:r>
                    </a:p>
                  </a:txBody>
                  <a:tcPr marL="27432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3938946"/>
                  </a:ext>
                </a:extLst>
              </a:tr>
            </a:tbl>
          </a:graphicData>
        </a:graphic>
      </p:graphicFrame>
      <p:graphicFrame>
        <p:nvGraphicFramePr>
          <p:cNvPr id="1832" name="Table 1831">
            <a:extLst>
              <a:ext uri="{FF2B5EF4-FFF2-40B4-BE49-F238E27FC236}">
                <a16:creationId xmlns:a16="http://schemas.microsoft.com/office/drawing/2014/main" id="{59973279-1BE9-208B-E638-2C2A94B31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712875"/>
              </p:ext>
            </p:extLst>
          </p:nvPr>
        </p:nvGraphicFramePr>
        <p:xfrm>
          <a:off x="7928148" y="10022"/>
          <a:ext cx="121585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21585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/>
                        <a:t>Data Insights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  <p:pic>
        <p:nvPicPr>
          <p:cNvPr id="2" name="Picture 1" descr="A screenshot of a document&#10;&#10;Description automatically generated">
            <a:extLst>
              <a:ext uri="{FF2B5EF4-FFF2-40B4-BE49-F238E27FC236}">
                <a16:creationId xmlns:a16="http://schemas.microsoft.com/office/drawing/2014/main" id="{4EBAFB9A-D1B3-D3E9-60F1-A44DA51D3C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9463"/>
          <a:stretch/>
        </p:blipFill>
        <p:spPr>
          <a:xfrm>
            <a:off x="1431412" y="1638189"/>
            <a:ext cx="5566620" cy="32943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B90986-9A09-77C5-5FF6-83E2F1A78E4E}"/>
              </a:ext>
            </a:extLst>
          </p:cNvPr>
          <p:cNvSpPr/>
          <p:nvPr/>
        </p:nvSpPr>
        <p:spPr>
          <a:xfrm>
            <a:off x="4450512" y="2063492"/>
            <a:ext cx="365843" cy="2869027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solidFill>
              <a:srgbClr val="C9272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BB3AC-A5E4-0077-DAA3-6292FA30C66A}"/>
              </a:ext>
            </a:extLst>
          </p:cNvPr>
          <p:cNvSpPr/>
          <p:nvPr/>
        </p:nvSpPr>
        <p:spPr>
          <a:xfrm>
            <a:off x="6152375" y="2063492"/>
            <a:ext cx="859476" cy="2869027"/>
          </a:xfrm>
          <a:prstGeom prst="rect">
            <a:avLst/>
          </a:prstGeom>
          <a:solidFill>
            <a:schemeClr val="accent2">
              <a:alpha val="47000"/>
            </a:schemeClr>
          </a:solidFill>
          <a:ln>
            <a:solidFill>
              <a:srgbClr val="C9272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15"/>
    </mc:Choice>
    <mc:Fallback>
      <p:transition spd="slow" advTm="112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3" grpId="0" animBg="1"/>
      <p:bldP spid="1817" grpId="0"/>
      <p:bldP spid="1818" grpId="0"/>
      <p:bldP spid="1819" grpId="0"/>
      <p:bldP spid="1820" grpId="0"/>
      <p:bldP spid="1824" grpId="0" animBg="1"/>
      <p:bldP spid="1830" grpId="0"/>
      <p:bldP spid="3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2D887A-0449-90CA-48A9-06A6ABB1CC60}"/>
              </a:ext>
            </a:extLst>
          </p:cNvPr>
          <p:cNvSpPr/>
          <p:nvPr/>
        </p:nvSpPr>
        <p:spPr>
          <a:xfrm>
            <a:off x="832295" y="1139397"/>
            <a:ext cx="7703999" cy="2606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4" name="Google Shape;2584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Overall Guest Ratings</a:t>
            </a:r>
            <a:endParaRPr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4A3CF3E-657B-407B-1523-8EEC37C4C3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001097"/>
              </p:ext>
            </p:extLst>
          </p:nvPr>
        </p:nvGraphicFramePr>
        <p:xfrm>
          <a:off x="720000" y="1040198"/>
          <a:ext cx="7704000" cy="2617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Google Shape;2591;p50">
            <a:extLst>
              <a:ext uri="{FF2B5EF4-FFF2-40B4-BE49-F238E27FC236}">
                <a16:creationId xmlns:a16="http://schemas.microsoft.com/office/drawing/2014/main" id="{F57CB532-39C0-8FBA-95F5-9FF6D2C975CE}"/>
              </a:ext>
            </a:extLst>
          </p:cNvPr>
          <p:cNvSpPr txBox="1"/>
          <p:nvPr/>
        </p:nvSpPr>
        <p:spPr>
          <a:xfrm>
            <a:off x="720000" y="3996233"/>
            <a:ext cx="6880949" cy="882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Showcases </a:t>
            </a:r>
            <a:r>
              <a:rPr lang="en-US" b="1" dirty="0">
                <a:solidFill>
                  <a:srgbClr val="C92727"/>
                </a:solidFill>
                <a:latin typeface="Roboto"/>
                <a:ea typeface="Roboto"/>
                <a:cs typeface="Roboto"/>
                <a:sym typeface="Roboto"/>
              </a:rPr>
              <a:t>extremely positive 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guest experience on Airbnb, with a staggering 88% of the properties scoring sky-high ratings of 90-100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Only a </a:t>
            </a:r>
            <a:r>
              <a:rPr lang="en-US" b="1" dirty="0">
                <a:solidFill>
                  <a:srgbClr val="C92727"/>
                </a:solidFill>
                <a:latin typeface="Roboto"/>
                <a:ea typeface="Roboto"/>
                <a:cs typeface="Roboto"/>
                <a:sym typeface="Roboto"/>
              </a:rPr>
              <a:t>handful fall below the 20 rating mark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making a stay in an Airbnb in this area almost a sure bet for a fantastic experience.</a:t>
            </a:r>
            <a:endParaRPr lang="en-US"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" name="Google Shape;2594;p50">
            <a:extLst>
              <a:ext uri="{FF2B5EF4-FFF2-40B4-BE49-F238E27FC236}">
                <a16:creationId xmlns:a16="http://schemas.microsoft.com/office/drawing/2014/main" id="{00FB2402-08A2-73C5-759F-1EB6E9272C72}"/>
              </a:ext>
            </a:extLst>
          </p:cNvPr>
          <p:cNvCxnSpPr>
            <a:cxnSpLocks/>
          </p:cNvCxnSpPr>
          <p:nvPr/>
        </p:nvCxnSpPr>
        <p:spPr>
          <a:xfrm>
            <a:off x="720000" y="3987270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819ED1C-BA29-8893-4D22-865E6E516E7B}"/>
              </a:ext>
            </a:extLst>
          </p:cNvPr>
          <p:cNvSpPr/>
          <p:nvPr/>
        </p:nvSpPr>
        <p:spPr>
          <a:xfrm>
            <a:off x="1532020" y="2863781"/>
            <a:ext cx="3978445" cy="489020"/>
          </a:xfrm>
          <a:prstGeom prst="rect">
            <a:avLst/>
          </a:prstGeom>
          <a:noFill/>
          <a:ln>
            <a:solidFill>
              <a:srgbClr val="C9272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F94E11-E00C-A017-84E1-107DC62F73CF}"/>
              </a:ext>
            </a:extLst>
          </p:cNvPr>
          <p:cNvSpPr/>
          <p:nvPr/>
        </p:nvSpPr>
        <p:spPr>
          <a:xfrm>
            <a:off x="5622759" y="1139396"/>
            <a:ext cx="2582778" cy="2307189"/>
          </a:xfrm>
          <a:prstGeom prst="rect">
            <a:avLst/>
          </a:prstGeom>
          <a:noFill/>
          <a:ln>
            <a:solidFill>
              <a:srgbClr val="C9272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8D36AA-8A78-9613-6E69-C42969525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74053"/>
              </p:ext>
            </p:extLst>
          </p:nvPr>
        </p:nvGraphicFramePr>
        <p:xfrm>
          <a:off x="7928148" y="10022"/>
          <a:ext cx="121585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21585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/>
                        <a:t>Data Insights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04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01"/>
    </mc:Choice>
    <mc:Fallback xmlns="">
      <p:transition spd="slow" advTm="4220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Outlier Handling</a:t>
            </a: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F816C-5F52-957C-A0C2-40D0C5834ADF}"/>
              </a:ext>
            </a:extLst>
          </p:cNvPr>
          <p:cNvSpPr/>
          <p:nvPr/>
        </p:nvSpPr>
        <p:spPr>
          <a:xfrm>
            <a:off x="579324" y="1152142"/>
            <a:ext cx="3992676" cy="3005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AAF9E7-CA9E-455D-0368-639C22D0B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29" y="1047869"/>
            <a:ext cx="3992676" cy="30056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Google Shape;2591;p50">
            <a:extLst>
              <a:ext uri="{FF2B5EF4-FFF2-40B4-BE49-F238E27FC236}">
                <a16:creationId xmlns:a16="http://schemas.microsoft.com/office/drawing/2014/main" id="{AEE82511-7C7D-FB65-F483-F72CBAA4693D}"/>
              </a:ext>
            </a:extLst>
          </p:cNvPr>
          <p:cNvSpPr txBox="1"/>
          <p:nvPr/>
        </p:nvSpPr>
        <p:spPr>
          <a:xfrm>
            <a:off x="4888130" y="943595"/>
            <a:ext cx="3676541" cy="310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92727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Outliers Reflect Reality:</a:t>
            </a:r>
            <a:r>
              <a:rPr lang="en-US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Highlight the extremes of guest experiences, essential for understanding overall property performance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dk1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92727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Valuable Data Points</a:t>
            </a:r>
            <a:r>
              <a:rPr lang="en-US">
                <a:solidFill>
                  <a:srgbClr val="C92727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:</a:t>
            </a:r>
            <a:r>
              <a:rPr lang="en-US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Genuine outliers provide crucial insights for predictive models, spotlighting issues like cleanliness and host responsiveness.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US" b="1">
              <a:solidFill>
                <a:schemeClr val="dk1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92727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Robust Modeling:</a:t>
            </a:r>
            <a:r>
              <a:rPr lang="en-US" b="1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Training with outliers prepares the model for unusual cases, enhancing its robustness.</a:t>
            </a:r>
          </a:p>
        </p:txBody>
      </p:sp>
      <p:cxnSp>
        <p:nvCxnSpPr>
          <p:cNvPr id="12" name="Google Shape;2594;p50">
            <a:extLst>
              <a:ext uri="{FF2B5EF4-FFF2-40B4-BE49-F238E27FC236}">
                <a16:creationId xmlns:a16="http://schemas.microsoft.com/office/drawing/2014/main" id="{A60F7BAE-9A7C-EA1A-2C71-52D858D13D56}"/>
              </a:ext>
            </a:extLst>
          </p:cNvPr>
          <p:cNvCxnSpPr>
            <a:cxnSpLocks/>
          </p:cNvCxnSpPr>
          <p:nvPr/>
        </p:nvCxnSpPr>
        <p:spPr>
          <a:xfrm flipV="1">
            <a:off x="4775836" y="1047869"/>
            <a:ext cx="0" cy="3109940"/>
          </a:xfrm>
          <a:prstGeom prst="straightConnector1">
            <a:avLst/>
          </a:prstGeom>
          <a:noFill/>
          <a:ln w="19050" cap="flat" cmpd="sng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</p:spPr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0617DA6-9B3C-1D0A-32ED-209655794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74053"/>
              </p:ext>
            </p:extLst>
          </p:nvPr>
        </p:nvGraphicFramePr>
        <p:xfrm>
          <a:off x="7928148" y="10022"/>
          <a:ext cx="1215851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215851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/>
                        <a:t>Data Insights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6CFE75DC-E6DC-22A5-FDC7-26AAD0A10CED}"/>
              </a:ext>
            </a:extLst>
          </p:cNvPr>
          <p:cNvSpPr/>
          <p:nvPr/>
        </p:nvSpPr>
        <p:spPr>
          <a:xfrm>
            <a:off x="0" y="4292226"/>
            <a:ext cx="9144000" cy="731949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400">
              <a:solidFill>
                <a:schemeClr val="dk1"/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2860E3-73EC-8F3A-34CD-A936DA0DDFB8}"/>
              </a:ext>
            </a:extLst>
          </p:cNvPr>
          <p:cNvSpPr txBox="1"/>
          <p:nvPr/>
        </p:nvSpPr>
        <p:spPr>
          <a:xfrm>
            <a:off x="720000" y="4419928"/>
            <a:ext cx="68192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Overfitting risk: </a:t>
            </a:r>
            <a:r>
              <a:rPr lang="en-US" sz="1400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Models might be overfitted to the outliers, learning noise rather 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dk1"/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</a:rPr>
              <a:t>than the signal, which could reduce generalizability.</a:t>
            </a:r>
          </a:p>
          <a:p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1824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65"/>
    </mc:Choice>
    <mc:Fallback>
      <p:transition spd="slow" advTm="53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36"/>
          <p:cNvSpPr/>
          <p:nvPr/>
        </p:nvSpPr>
        <p:spPr>
          <a:xfrm rot="-5400000" flipH="1">
            <a:off x="4635750" y="-996542"/>
            <a:ext cx="442800" cy="8573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36"/>
          <p:cNvSpPr/>
          <p:nvPr/>
        </p:nvSpPr>
        <p:spPr>
          <a:xfrm rot="5400000">
            <a:off x="4065175" y="-2841400"/>
            <a:ext cx="442800" cy="8573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36"/>
          <p:cNvSpPr txBox="1">
            <a:spLocks noGrp="1"/>
          </p:cNvSpPr>
          <p:nvPr>
            <p:ph type="subTitle" idx="16"/>
          </p:nvPr>
        </p:nvSpPr>
        <p:spPr>
          <a:xfrm>
            <a:off x="717550" y="1712822"/>
            <a:ext cx="2336400" cy="38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Revenue</a:t>
            </a:r>
          </a:p>
        </p:txBody>
      </p:sp>
      <p:sp>
        <p:nvSpPr>
          <p:cNvPr id="1319" name="Google Shape;1319;p36"/>
          <p:cNvSpPr txBox="1">
            <a:spLocks noGrp="1"/>
          </p:cNvSpPr>
          <p:nvPr>
            <p:ph type="title"/>
          </p:nvPr>
        </p:nvSpPr>
        <p:spPr>
          <a:xfrm>
            <a:off x="717550" y="1224056"/>
            <a:ext cx="1275300" cy="44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0" name="Google Shape;1320;p36"/>
          <p:cNvSpPr txBox="1">
            <a:spLocks noGrp="1"/>
          </p:cNvSpPr>
          <p:nvPr>
            <p:ph type="subTitle" idx="1"/>
          </p:nvPr>
        </p:nvSpPr>
        <p:spPr>
          <a:xfrm>
            <a:off x="717550" y="2092932"/>
            <a:ext cx="2336400" cy="780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Dropped all columns with blank revenue </a:t>
            </a:r>
            <a:endParaRPr sz="1200" dirty="0"/>
          </a:p>
        </p:txBody>
      </p:sp>
      <p:sp>
        <p:nvSpPr>
          <p:cNvPr id="1321" name="Google Shape;1321;p36"/>
          <p:cNvSpPr txBox="1">
            <a:spLocks noGrp="1"/>
          </p:cNvSpPr>
          <p:nvPr>
            <p:ph type="title" idx="2"/>
          </p:nvPr>
        </p:nvSpPr>
        <p:spPr>
          <a:xfrm>
            <a:off x="3403800" y="1224056"/>
            <a:ext cx="1275300" cy="44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2" name="Google Shape;1322;p36"/>
          <p:cNvSpPr txBox="1">
            <a:spLocks noGrp="1"/>
          </p:cNvSpPr>
          <p:nvPr>
            <p:ph type="subTitle" idx="3"/>
          </p:nvPr>
        </p:nvSpPr>
        <p:spPr>
          <a:xfrm>
            <a:off x="3403800" y="2092933"/>
            <a:ext cx="2336400" cy="780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Based on business context replacing blank with 0 for columns like cleaning fee etc. </a:t>
            </a:r>
            <a:endParaRPr sz="1200" dirty="0"/>
          </a:p>
        </p:txBody>
      </p:sp>
      <p:sp>
        <p:nvSpPr>
          <p:cNvPr id="1323" name="Google Shape;1323;p36"/>
          <p:cNvSpPr txBox="1">
            <a:spLocks noGrp="1"/>
          </p:cNvSpPr>
          <p:nvPr>
            <p:ph type="title" idx="4"/>
          </p:nvPr>
        </p:nvSpPr>
        <p:spPr>
          <a:xfrm>
            <a:off x="6090050" y="1224056"/>
            <a:ext cx="1275300" cy="44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4" name="Google Shape;1324;p36"/>
          <p:cNvSpPr txBox="1">
            <a:spLocks noGrp="1"/>
          </p:cNvSpPr>
          <p:nvPr>
            <p:ph type="subTitle" idx="5"/>
          </p:nvPr>
        </p:nvSpPr>
        <p:spPr>
          <a:xfrm>
            <a:off x="6090050" y="2092933"/>
            <a:ext cx="2336400" cy="780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Replacing missing values for numerical columns based on median of property ID group </a:t>
            </a:r>
            <a:endParaRPr sz="1200"/>
          </a:p>
        </p:txBody>
      </p:sp>
      <p:sp>
        <p:nvSpPr>
          <p:cNvPr id="1325" name="Google Shape;1325;p36"/>
          <p:cNvSpPr txBox="1">
            <a:spLocks noGrp="1"/>
          </p:cNvSpPr>
          <p:nvPr>
            <p:ph type="title" idx="6"/>
          </p:nvPr>
        </p:nvSpPr>
        <p:spPr>
          <a:xfrm>
            <a:off x="717550" y="3070506"/>
            <a:ext cx="1275300" cy="44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6" name="Google Shape;1326;p36"/>
          <p:cNvSpPr txBox="1">
            <a:spLocks noGrp="1"/>
          </p:cNvSpPr>
          <p:nvPr>
            <p:ph type="subTitle" idx="7"/>
          </p:nvPr>
        </p:nvSpPr>
        <p:spPr>
          <a:xfrm>
            <a:off x="3403800" y="395918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Found 16 as optimal number of centroids using elbow method </a:t>
            </a:r>
            <a:endParaRPr sz="1200"/>
          </a:p>
        </p:txBody>
      </p:sp>
      <p:sp>
        <p:nvSpPr>
          <p:cNvPr id="1327" name="Google Shape;1327;p36"/>
          <p:cNvSpPr txBox="1">
            <a:spLocks noGrp="1"/>
          </p:cNvSpPr>
          <p:nvPr>
            <p:ph type="title" idx="8"/>
          </p:nvPr>
        </p:nvSpPr>
        <p:spPr>
          <a:xfrm>
            <a:off x="3403800" y="3070506"/>
            <a:ext cx="1275300" cy="44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8" name="Google Shape;1328;p36"/>
          <p:cNvSpPr txBox="1">
            <a:spLocks noGrp="1"/>
          </p:cNvSpPr>
          <p:nvPr>
            <p:ph type="subTitle" idx="9"/>
          </p:nvPr>
        </p:nvSpPr>
        <p:spPr>
          <a:xfrm>
            <a:off x="717550" y="3957176"/>
            <a:ext cx="2336400" cy="898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Enhancing algorithm performance and fairness across different scales and units.</a:t>
            </a:r>
          </a:p>
        </p:txBody>
      </p:sp>
      <p:sp>
        <p:nvSpPr>
          <p:cNvPr id="1329" name="Google Shape;1329;p36"/>
          <p:cNvSpPr txBox="1">
            <a:spLocks noGrp="1"/>
          </p:cNvSpPr>
          <p:nvPr>
            <p:ph type="title" idx="13"/>
          </p:nvPr>
        </p:nvSpPr>
        <p:spPr>
          <a:xfrm>
            <a:off x="6090050" y="3070506"/>
            <a:ext cx="1275300" cy="442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0" name="Google Shape;1330;p36"/>
          <p:cNvSpPr txBox="1">
            <a:spLocks noGrp="1"/>
          </p:cNvSpPr>
          <p:nvPr>
            <p:ph type="subTitle" idx="14"/>
          </p:nvPr>
        </p:nvSpPr>
        <p:spPr>
          <a:xfrm>
            <a:off x="6090050" y="3956751"/>
            <a:ext cx="2172207" cy="373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</a:t>
            </a:r>
            <a:r>
              <a:rPr lang="en" sz="1200"/>
              <a:t>ill in remaining missing values by k means clustering, cluster mean for numerical and mode for categorical</a:t>
            </a:r>
            <a:endParaRPr sz="1200"/>
          </a:p>
        </p:txBody>
      </p:sp>
      <p:sp>
        <p:nvSpPr>
          <p:cNvPr id="1331" name="Google Shape;1331;p36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missing data</a:t>
            </a:r>
            <a:endParaRPr/>
          </a:p>
        </p:txBody>
      </p:sp>
      <p:sp>
        <p:nvSpPr>
          <p:cNvPr id="1332" name="Google Shape;1332;p36"/>
          <p:cNvSpPr txBox="1">
            <a:spLocks noGrp="1"/>
          </p:cNvSpPr>
          <p:nvPr>
            <p:ph type="subTitle" idx="17"/>
          </p:nvPr>
        </p:nvSpPr>
        <p:spPr>
          <a:xfrm>
            <a:off x="3403800" y="1712822"/>
            <a:ext cx="2336400" cy="38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Replace with 0</a:t>
            </a:r>
            <a:endParaRPr/>
          </a:p>
        </p:txBody>
      </p:sp>
      <p:sp>
        <p:nvSpPr>
          <p:cNvPr id="1333" name="Google Shape;1333;p36"/>
          <p:cNvSpPr txBox="1">
            <a:spLocks noGrp="1"/>
          </p:cNvSpPr>
          <p:nvPr>
            <p:ph type="subTitle" idx="18"/>
          </p:nvPr>
        </p:nvSpPr>
        <p:spPr>
          <a:xfrm>
            <a:off x="6090050" y="1712822"/>
            <a:ext cx="2098730" cy="38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Group by ID</a:t>
            </a:r>
            <a:endParaRPr/>
          </a:p>
        </p:txBody>
      </p:sp>
      <p:sp>
        <p:nvSpPr>
          <p:cNvPr id="1334" name="Google Shape;1334;p36"/>
          <p:cNvSpPr txBox="1">
            <a:spLocks noGrp="1"/>
          </p:cNvSpPr>
          <p:nvPr>
            <p:ph type="subTitle" idx="19"/>
          </p:nvPr>
        </p:nvSpPr>
        <p:spPr>
          <a:xfrm>
            <a:off x="717550" y="3574408"/>
            <a:ext cx="2336400" cy="38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Standardize</a:t>
            </a:r>
            <a:endParaRPr/>
          </a:p>
        </p:txBody>
      </p:sp>
      <p:sp>
        <p:nvSpPr>
          <p:cNvPr id="1335" name="Google Shape;1335;p36"/>
          <p:cNvSpPr txBox="1">
            <a:spLocks noGrp="1"/>
          </p:cNvSpPr>
          <p:nvPr>
            <p:ph type="subTitle" idx="20"/>
          </p:nvPr>
        </p:nvSpPr>
        <p:spPr>
          <a:xfrm>
            <a:off x="3403800" y="3574408"/>
            <a:ext cx="2336400" cy="38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indent="0"/>
            <a:r>
              <a:rPr lang="en-US"/>
              <a:t>Elbow Method</a:t>
            </a:r>
          </a:p>
        </p:txBody>
      </p:sp>
      <p:sp>
        <p:nvSpPr>
          <p:cNvPr id="1336" name="Google Shape;1336;p36"/>
          <p:cNvSpPr txBox="1">
            <a:spLocks noGrp="1"/>
          </p:cNvSpPr>
          <p:nvPr>
            <p:ph type="subTitle" idx="21"/>
          </p:nvPr>
        </p:nvSpPr>
        <p:spPr>
          <a:xfrm>
            <a:off x="6090050" y="3574408"/>
            <a:ext cx="2336400" cy="3801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</a:t>
            </a: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6D81A6-8C46-3F84-72FC-535806E88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244499"/>
              </p:ext>
            </p:extLst>
          </p:nvPr>
        </p:nvGraphicFramePr>
        <p:xfrm>
          <a:off x="7576458" y="10022"/>
          <a:ext cx="1567542" cy="260628"/>
        </p:xfrm>
        <a:graphic>
          <a:graphicData uri="http://schemas.openxmlformats.org/drawingml/2006/table">
            <a:tbl>
              <a:tblPr firstRow="1" bandRow="1">
                <a:tableStyleId>{79D3F33C-4436-4111-8957-B740C69EF846}</a:tableStyleId>
              </a:tblPr>
              <a:tblGrid>
                <a:gridCol w="1567542">
                  <a:extLst>
                    <a:ext uri="{9D8B030D-6E8A-4147-A177-3AD203B41FA5}">
                      <a16:colId xmlns:a16="http://schemas.microsoft.com/office/drawing/2014/main" val="837307345"/>
                    </a:ext>
                  </a:extLst>
                </a:gridCol>
              </a:tblGrid>
              <a:tr h="260628">
                <a:tc>
                  <a:txBody>
                    <a:bodyPr/>
                    <a:lstStyle/>
                    <a:p>
                      <a:pPr algn="ctr"/>
                      <a:r>
                        <a:rPr lang="en-US" sz="1100" b="1" i="1"/>
                        <a:t>Data Preprocessing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C9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5709612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39"/>
    </mc:Choice>
    <mc:Fallback xmlns="">
      <p:transition spd="slow" advTm="10943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64082DA-EAA8-BC29-B3B1-BD6AD6621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365" y="951708"/>
            <a:ext cx="6425270" cy="206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1" name="Google Shape;1941;p43"/>
          <p:cNvSpPr txBox="1">
            <a:spLocks noGrp="1"/>
          </p:cNvSpPr>
          <p:nvPr>
            <p:ph type="subTitle" idx="1"/>
          </p:nvPr>
        </p:nvSpPr>
        <p:spPr>
          <a:xfrm>
            <a:off x="4171100" y="1742263"/>
            <a:ext cx="2336400" cy="389374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</a:t>
            </a:r>
            <a:endParaRPr/>
          </a:p>
        </p:txBody>
      </p:sp>
      <p:sp>
        <p:nvSpPr>
          <p:cNvPr id="1943" name="Google Shape;1943;p43"/>
          <p:cNvSpPr txBox="1">
            <a:spLocks noGrp="1"/>
          </p:cNvSpPr>
          <p:nvPr>
            <p:ph type="subTitle" idx="3"/>
          </p:nvPr>
        </p:nvSpPr>
        <p:spPr>
          <a:xfrm>
            <a:off x="570987" y="3850195"/>
            <a:ext cx="3832204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latin typeface="Fira Sans" panose="020B0503050000020004" pitchFamily="34" charset="0"/>
              </a:rPr>
              <a:t>Although rating does not have strong direct correlation with Revenue, maintaining a healthy portfolio of listings on the site will boost network effect and customer loyalty</a:t>
            </a:r>
          </a:p>
        </p:txBody>
      </p:sp>
      <p:sp>
        <p:nvSpPr>
          <p:cNvPr id="1945" name="Google Shape;1945;p43"/>
          <p:cNvSpPr txBox="1">
            <a:spLocks noGrp="1"/>
          </p:cNvSpPr>
          <p:nvPr>
            <p:ph type="subTitle" idx="5"/>
          </p:nvPr>
        </p:nvSpPr>
        <p:spPr>
          <a:xfrm>
            <a:off x="1513363" y="3472674"/>
            <a:ext cx="2318014" cy="391679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</a:t>
            </a:r>
            <a:r>
              <a:rPr lang="en-US"/>
              <a:t>Rating</a:t>
            </a:r>
          </a:p>
        </p:txBody>
      </p:sp>
      <p:sp>
        <p:nvSpPr>
          <p:cNvPr id="1947" name="Google Shape;1947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948" name="Google Shape;1948;p43"/>
          <p:cNvSpPr/>
          <p:nvPr/>
        </p:nvSpPr>
        <p:spPr>
          <a:xfrm>
            <a:off x="3505827" y="1730938"/>
            <a:ext cx="610200" cy="567732"/>
          </a:xfrm>
          <a:prstGeom prst="ellipse">
            <a:avLst/>
          </a:prstGeom>
          <a:solidFill>
            <a:schemeClr val="dk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1576FCB-5162-C5B1-7CC6-5BF45351822B}"/>
              </a:ext>
            </a:extLst>
          </p:cNvPr>
          <p:cNvSpPr/>
          <p:nvPr/>
        </p:nvSpPr>
        <p:spPr>
          <a:xfrm rot="13769250">
            <a:off x="2592177" y="2245768"/>
            <a:ext cx="241647" cy="1496563"/>
          </a:xfrm>
          <a:prstGeom prst="downArrow">
            <a:avLst/>
          </a:prstGeom>
          <a:gradFill flip="none" rotWithShape="1">
            <a:gsLst>
              <a:gs pos="0">
                <a:srgbClr val="C00000"/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oogle Shape;4489;p71">
            <a:extLst>
              <a:ext uri="{FF2B5EF4-FFF2-40B4-BE49-F238E27FC236}">
                <a16:creationId xmlns:a16="http://schemas.microsoft.com/office/drawing/2014/main" id="{A8B9B25A-B0F5-642E-62BF-3E3423EA87C0}"/>
              </a:ext>
            </a:extLst>
          </p:cNvPr>
          <p:cNvGrpSpPr/>
          <p:nvPr/>
        </p:nvGrpSpPr>
        <p:grpSpPr>
          <a:xfrm rot="16200000" flipV="1">
            <a:off x="3682628" y="1898781"/>
            <a:ext cx="256598" cy="209113"/>
            <a:chOff x="5037700" y="2430325"/>
            <a:chExt cx="75950" cy="65850"/>
          </a:xfrm>
          <a:solidFill>
            <a:schemeClr val="bg1"/>
          </a:solidFill>
        </p:grpSpPr>
        <p:sp>
          <p:nvSpPr>
            <p:cNvPr id="14" name="Google Shape;4490;p71">
              <a:extLst>
                <a:ext uri="{FF2B5EF4-FFF2-40B4-BE49-F238E27FC236}">
                  <a16:creationId xmlns:a16="http://schemas.microsoft.com/office/drawing/2014/main" id="{5986C660-EF80-FA80-86E2-B9DAD6F8E4BD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91;p71">
              <a:extLst>
                <a:ext uri="{FF2B5EF4-FFF2-40B4-BE49-F238E27FC236}">
                  <a16:creationId xmlns:a16="http://schemas.microsoft.com/office/drawing/2014/main" id="{940455EB-7859-2DF0-E428-CF12A7026331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4470;p71">
            <a:extLst>
              <a:ext uri="{FF2B5EF4-FFF2-40B4-BE49-F238E27FC236}">
                <a16:creationId xmlns:a16="http://schemas.microsoft.com/office/drawing/2014/main" id="{28EE725A-3153-7C3F-3110-341FEA2D0CEC}"/>
              </a:ext>
            </a:extLst>
          </p:cNvPr>
          <p:cNvGrpSpPr/>
          <p:nvPr/>
        </p:nvGrpSpPr>
        <p:grpSpPr>
          <a:xfrm rot="16200000">
            <a:off x="2883564" y="1493773"/>
            <a:ext cx="169688" cy="4024843"/>
            <a:chOff x="4960900" y="2433225"/>
            <a:chExt cx="35175" cy="1061682"/>
          </a:xfrm>
          <a:solidFill>
            <a:schemeClr val="bg1"/>
          </a:solidFill>
        </p:grpSpPr>
        <p:sp>
          <p:nvSpPr>
            <p:cNvPr id="17" name="Google Shape;4471;p71">
              <a:extLst>
                <a:ext uri="{FF2B5EF4-FFF2-40B4-BE49-F238E27FC236}">
                  <a16:creationId xmlns:a16="http://schemas.microsoft.com/office/drawing/2014/main" id="{4A5C807F-3785-C666-442F-651994D0FA6A}"/>
                </a:ext>
              </a:extLst>
            </p:cNvPr>
            <p:cNvSpPr/>
            <p:nvPr/>
          </p:nvSpPr>
          <p:spPr>
            <a:xfrm rot="16200000">
              <a:off x="4980792" y="3494905"/>
              <a:ext cx="2" cy="2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472;p71">
              <a:extLst>
                <a:ext uri="{FF2B5EF4-FFF2-40B4-BE49-F238E27FC236}">
                  <a16:creationId xmlns:a16="http://schemas.microsoft.com/office/drawing/2014/main" id="{9B9C77E2-5F0F-DA97-110E-93D6522C4869}"/>
                </a:ext>
              </a:extLst>
            </p:cNvPr>
            <p:cNvSpPr/>
            <p:nvPr/>
          </p:nvSpPr>
          <p:spPr>
            <a:xfrm>
              <a:off x="4960900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950;p43">
            <a:extLst>
              <a:ext uri="{FF2B5EF4-FFF2-40B4-BE49-F238E27FC236}">
                <a16:creationId xmlns:a16="http://schemas.microsoft.com/office/drawing/2014/main" id="{70C047D8-98F8-9D7E-6B2E-2917A2588107}"/>
              </a:ext>
            </a:extLst>
          </p:cNvPr>
          <p:cNvSpPr/>
          <p:nvPr/>
        </p:nvSpPr>
        <p:spPr>
          <a:xfrm>
            <a:off x="1055582" y="3460326"/>
            <a:ext cx="441064" cy="441064"/>
          </a:xfrm>
          <a:prstGeom prst="ellipse">
            <a:avLst/>
          </a:prstGeom>
          <a:solidFill>
            <a:schemeClr val="dk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4470;p71">
            <a:extLst>
              <a:ext uri="{FF2B5EF4-FFF2-40B4-BE49-F238E27FC236}">
                <a16:creationId xmlns:a16="http://schemas.microsoft.com/office/drawing/2014/main" id="{5CD3A41D-D036-ADF0-6260-13A737C819BB}"/>
              </a:ext>
            </a:extLst>
          </p:cNvPr>
          <p:cNvGrpSpPr/>
          <p:nvPr/>
        </p:nvGrpSpPr>
        <p:grpSpPr>
          <a:xfrm rot="16200000">
            <a:off x="1154462" y="3551263"/>
            <a:ext cx="263826" cy="227650"/>
            <a:chOff x="4954736" y="2433225"/>
            <a:chExt cx="54689" cy="60050"/>
          </a:xfrm>
          <a:solidFill>
            <a:schemeClr val="bg1"/>
          </a:solidFill>
        </p:grpSpPr>
        <p:sp>
          <p:nvSpPr>
            <p:cNvPr id="4" name="Google Shape;4471;p71">
              <a:extLst>
                <a:ext uri="{FF2B5EF4-FFF2-40B4-BE49-F238E27FC236}">
                  <a16:creationId xmlns:a16="http://schemas.microsoft.com/office/drawing/2014/main" id="{55C146BD-B067-1294-2E37-FECA1DA6B1DB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472;p71">
              <a:extLst>
                <a:ext uri="{FF2B5EF4-FFF2-40B4-BE49-F238E27FC236}">
                  <a16:creationId xmlns:a16="http://schemas.microsoft.com/office/drawing/2014/main" id="{A3CB5221-98E3-437C-A069-098539DBF8D0}"/>
                </a:ext>
              </a:extLst>
            </p:cNvPr>
            <p:cNvSpPr/>
            <p:nvPr/>
          </p:nvSpPr>
          <p:spPr>
            <a:xfrm>
              <a:off x="4954736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943;p43">
            <a:extLst>
              <a:ext uri="{FF2B5EF4-FFF2-40B4-BE49-F238E27FC236}">
                <a16:creationId xmlns:a16="http://schemas.microsoft.com/office/drawing/2014/main" id="{8CE14202-B1F9-398B-E9B3-2ADCCC66B614}"/>
              </a:ext>
            </a:extLst>
          </p:cNvPr>
          <p:cNvSpPr txBox="1">
            <a:spLocks/>
          </p:cNvSpPr>
          <p:nvPr/>
        </p:nvSpPr>
        <p:spPr>
          <a:xfrm>
            <a:off x="4740811" y="3850195"/>
            <a:ext cx="3832204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1200" i="1">
                <a:latin typeface="Fira Sans" panose="020B0503050000020004" pitchFamily="34" charset="0"/>
              </a:rPr>
              <a:t>Occupancy Rate has around a 30% correlation with Revenue, a good metric for hosts to consider to boost they’re earnings</a:t>
            </a:r>
          </a:p>
        </p:txBody>
      </p:sp>
      <p:sp>
        <p:nvSpPr>
          <p:cNvPr id="7" name="Google Shape;1945;p43">
            <a:extLst>
              <a:ext uri="{FF2B5EF4-FFF2-40B4-BE49-F238E27FC236}">
                <a16:creationId xmlns:a16="http://schemas.microsoft.com/office/drawing/2014/main" id="{C91AB457-EB7E-07A1-B0C3-0B50A45E4798}"/>
              </a:ext>
            </a:extLst>
          </p:cNvPr>
          <p:cNvSpPr txBox="1">
            <a:spLocks/>
          </p:cNvSpPr>
          <p:nvPr/>
        </p:nvSpPr>
        <p:spPr>
          <a:xfrm>
            <a:off x="5683187" y="3472674"/>
            <a:ext cx="3006796" cy="39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Occupancy Rating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5D08E2F-7059-05B5-BC2D-7D9A9809B6D9}"/>
              </a:ext>
            </a:extLst>
          </p:cNvPr>
          <p:cNvSpPr/>
          <p:nvPr/>
        </p:nvSpPr>
        <p:spPr>
          <a:xfrm rot="7830750" flipH="1">
            <a:off x="5895712" y="2260816"/>
            <a:ext cx="267366" cy="1466466"/>
          </a:xfrm>
          <a:prstGeom prst="downArrow">
            <a:avLst/>
          </a:prstGeom>
          <a:gradFill flip="none" rotWithShape="1">
            <a:gsLst>
              <a:gs pos="0">
                <a:srgbClr val="C00000"/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1950;p43">
            <a:extLst>
              <a:ext uri="{FF2B5EF4-FFF2-40B4-BE49-F238E27FC236}">
                <a16:creationId xmlns:a16="http://schemas.microsoft.com/office/drawing/2014/main" id="{26A20751-E084-DC8B-FE89-186BA92BA2E7}"/>
              </a:ext>
            </a:extLst>
          </p:cNvPr>
          <p:cNvSpPr/>
          <p:nvPr/>
        </p:nvSpPr>
        <p:spPr>
          <a:xfrm>
            <a:off x="5225406" y="3460326"/>
            <a:ext cx="441064" cy="441064"/>
          </a:xfrm>
          <a:prstGeom prst="ellipse">
            <a:avLst/>
          </a:prstGeom>
          <a:solidFill>
            <a:schemeClr val="dk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4470;p71">
            <a:extLst>
              <a:ext uri="{FF2B5EF4-FFF2-40B4-BE49-F238E27FC236}">
                <a16:creationId xmlns:a16="http://schemas.microsoft.com/office/drawing/2014/main" id="{77C214B3-8DEF-0484-0DD8-3DA8B060E64A}"/>
              </a:ext>
            </a:extLst>
          </p:cNvPr>
          <p:cNvGrpSpPr/>
          <p:nvPr/>
        </p:nvGrpSpPr>
        <p:grpSpPr>
          <a:xfrm rot="16200000">
            <a:off x="5324286" y="3551263"/>
            <a:ext cx="263826" cy="227650"/>
            <a:chOff x="4954736" y="2433225"/>
            <a:chExt cx="54689" cy="60050"/>
          </a:xfrm>
          <a:solidFill>
            <a:schemeClr val="bg1"/>
          </a:solidFill>
        </p:grpSpPr>
        <p:sp>
          <p:nvSpPr>
            <p:cNvPr id="22" name="Google Shape;4471;p71">
              <a:extLst>
                <a:ext uri="{FF2B5EF4-FFF2-40B4-BE49-F238E27FC236}">
                  <a16:creationId xmlns:a16="http://schemas.microsoft.com/office/drawing/2014/main" id="{FAD85C8A-344A-250C-19DC-8EB9F1325D3E}"/>
                </a:ext>
              </a:extLst>
            </p:cNvPr>
            <p:cNvSpPr/>
            <p:nvPr/>
          </p:nvSpPr>
          <p:spPr>
            <a:xfrm>
              <a:off x="4974225" y="2433225"/>
              <a:ext cx="35200" cy="60050"/>
            </a:xfrm>
            <a:custGeom>
              <a:avLst/>
              <a:gdLst/>
              <a:ahLst/>
              <a:cxnLst/>
              <a:rect l="l" t="t" r="r" b="b"/>
              <a:pathLst>
                <a:path w="1408" h="2402" extrusionOk="0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472;p71">
              <a:extLst>
                <a:ext uri="{FF2B5EF4-FFF2-40B4-BE49-F238E27FC236}">
                  <a16:creationId xmlns:a16="http://schemas.microsoft.com/office/drawing/2014/main" id="{D9B86B66-F19B-271C-B322-90CF8D1C7DBC}"/>
                </a:ext>
              </a:extLst>
            </p:cNvPr>
            <p:cNvSpPr/>
            <p:nvPr/>
          </p:nvSpPr>
          <p:spPr>
            <a:xfrm>
              <a:off x="4954736" y="2433225"/>
              <a:ext cx="35175" cy="60050"/>
            </a:xfrm>
            <a:custGeom>
              <a:avLst/>
              <a:gdLst/>
              <a:ahLst/>
              <a:cxnLst/>
              <a:rect l="l" t="t" r="r" b="b"/>
              <a:pathLst>
                <a:path w="1407" h="2402" extrusionOk="0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264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06"/>
    </mc:Choice>
    <mc:Fallback>
      <p:transition spd="slow" advTm="88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1" grpId="0" build="p"/>
      <p:bldP spid="1943" grpId="0" build="p"/>
      <p:bldP spid="1945" grpId="0" build="p"/>
      <p:bldP spid="1948" grpId="0" animBg="1"/>
      <p:bldP spid="9" grpId="0" animBg="1"/>
      <p:bldP spid="2" grpId="0" animBg="1"/>
      <p:bldP spid="6" grpId="0" build="p"/>
      <p:bldP spid="7" grpId="0" build="p"/>
      <p:bldP spid="10" grpId="0" animBg="1"/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4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6|18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|0.3"/>
</p:tagLst>
</file>

<file path=ppt/theme/theme1.xml><?xml version="1.0" encoding="utf-8"?>
<a:theme xmlns:a="http://schemas.openxmlformats.org/drawingml/2006/main" name="Thesis Statement on How Nations Use Digital Espionage by Slidesgo">
  <a:themeElements>
    <a:clrScheme name="Simple Light">
      <a:dk1>
        <a:srgbClr val="1E1B1C"/>
      </a:dk1>
      <a:lt1>
        <a:srgbClr val="F4EEE9"/>
      </a:lt1>
      <a:dk2>
        <a:srgbClr val="C92727"/>
      </a:dk2>
      <a:lt2>
        <a:srgbClr val="E97C7C"/>
      </a:lt2>
      <a:accent1>
        <a:srgbClr val="FFA6A6"/>
      </a:accent1>
      <a:accent2>
        <a:srgbClr val="FFC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E1B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2646</Words>
  <Application>Microsoft Office PowerPoint</Application>
  <PresentationFormat>On-screen Show (16:9)</PresentationFormat>
  <Paragraphs>392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Courier New</vt:lpstr>
      <vt:lpstr>Fira Sans</vt:lpstr>
      <vt:lpstr>Arial</vt:lpstr>
      <vt:lpstr>Calibri</vt:lpstr>
      <vt:lpstr>Söhne</vt:lpstr>
      <vt:lpstr>Bebas Neue</vt:lpstr>
      <vt:lpstr>Wingdings</vt:lpstr>
      <vt:lpstr>Roboto</vt:lpstr>
      <vt:lpstr>Overpass</vt:lpstr>
      <vt:lpstr>Thesis Statement on How Nations Use Digital Espionage by Slidesgo</vt:lpstr>
      <vt:lpstr>MGMT 683: IT Innov And Comp Advantage  Capitalizing on Houston's AirBnb momentum</vt:lpstr>
      <vt:lpstr>Contents</vt:lpstr>
      <vt:lpstr>Executive Summary</vt:lpstr>
      <vt:lpstr>Business Problem</vt:lpstr>
      <vt:lpstr>Data Source</vt:lpstr>
      <vt:lpstr>Overall Guest Ratings</vt:lpstr>
      <vt:lpstr>Outlier Handling</vt:lpstr>
      <vt:lpstr>01</vt:lpstr>
      <vt:lpstr>Objective</vt:lpstr>
      <vt:lpstr>Our Approach</vt:lpstr>
      <vt:lpstr>Model 1: Unveiling Impactful Features for predicting Overall Ratings for Enhanced Host Satisfaction</vt:lpstr>
      <vt:lpstr>Model 2: Predicting Occupancy Rates for Enhanced Market Competitiveness </vt:lpstr>
      <vt:lpstr>Business Insights</vt:lpstr>
      <vt:lpstr>PowerPoint Presentation</vt:lpstr>
      <vt:lpstr>References</vt:lpstr>
      <vt:lpstr>BACKUP SLIDES  Model performance for occupancy rate prediction</vt:lpstr>
      <vt:lpstr>Summary Stats</vt:lpstr>
      <vt:lpstr>Summary Stats</vt:lpstr>
      <vt:lpstr>Step-by-step code flow</vt:lpstr>
      <vt:lpstr>PowerPoint Presentation</vt:lpstr>
      <vt:lpstr>PowerPoint Presentation</vt:lpstr>
      <vt:lpstr>PowerPoint Presentation</vt:lpstr>
      <vt:lpstr>PowerPoint Presentation</vt:lpstr>
      <vt:lpstr>Top influencial Features &amp; their contribution (1/2)</vt:lpstr>
      <vt:lpstr>Top influencial Features &amp; their contribution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Statement on How Nations Use Digital Espionage</dc:title>
  <dc:creator>Anjali Kannuri</dc:creator>
  <cp:lastModifiedBy>Pooja Udayanjali Kannuri</cp:lastModifiedBy>
  <cp:revision>3</cp:revision>
  <dcterms:modified xsi:type="dcterms:W3CDTF">2024-05-14T22:35:40Z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2023-12-08T00:51:15Z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a9598c3d-4c1c-454c-8df8-7c3d1083b154</vt:lpwstr>
  </property>
  <property fmtid="{D5CDD505-2E9C-101B-9397-08002B2CF9AE}" pid="8" name="MSIP_Label_4044bd30-2ed7-4c9d-9d12-46200872a97b_ContentBits">
    <vt:lpwstr>0</vt:lpwstr>
  </property>
</Properties>
</file>